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22"/>
  </p:notesMasterIdLst>
  <p:sldIdLst>
    <p:sldId id="274" r:id="rId2"/>
    <p:sldId id="271" r:id="rId3"/>
    <p:sldId id="268" r:id="rId4"/>
    <p:sldId id="275" r:id="rId5"/>
    <p:sldId id="256" r:id="rId6"/>
    <p:sldId id="265" r:id="rId7"/>
    <p:sldId id="266" r:id="rId8"/>
    <p:sldId id="267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72" r:id="rId18"/>
    <p:sldId id="269" r:id="rId19"/>
    <p:sldId id="270" r:id="rId20"/>
    <p:sldId id="273" r:id="rId21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66FFFF"/>
    <a:srgbClr val="FFFF00"/>
    <a:srgbClr val="DDDDDD"/>
    <a:srgbClr val="666699"/>
    <a:srgbClr val="A50021"/>
    <a:srgbClr val="F0EFE0"/>
    <a:srgbClr val="FF99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86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81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en-AU"/>
          </a:p>
        </p:txBody>
      </p:sp>
      <p:sp>
        <p:nvSpPr>
          <p:cNvPr id="583683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endParaRPr lang="en-AU"/>
          </a:p>
        </p:txBody>
      </p:sp>
      <p:sp>
        <p:nvSpPr>
          <p:cNvPr id="583684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83685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583686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en-AU"/>
          </a:p>
        </p:txBody>
      </p:sp>
      <p:sp>
        <p:nvSpPr>
          <p:cNvPr id="583687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332DA63B-E3E6-4DB2-AD26-23B7ABEC233E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E3CF9A-B34A-46FD-B0C0-8E96F6171A56}" type="slidenum">
              <a:rPr lang="en-AU"/>
              <a:pPr/>
              <a:t>6</a:t>
            </a:fld>
            <a:endParaRPr lang="en-AU"/>
          </a:p>
        </p:txBody>
      </p:sp>
      <p:sp>
        <p:nvSpPr>
          <p:cNvPr id="584706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584707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r" eaLnBrk="0" hangingPunct="0"/>
            <a:r>
              <a:rPr kumimoji="0" lang="en-AU" sz="1200"/>
              <a:t>1</a:t>
            </a:r>
          </a:p>
        </p:txBody>
      </p:sp>
      <p:sp>
        <p:nvSpPr>
          <p:cNvPr id="584708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584709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584710" name="Rectangle 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471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E85E9B-60D3-439A-80FA-67B28ACD33FC}" type="slidenum">
              <a:rPr lang="en-AU"/>
              <a:pPr/>
              <a:t>7</a:t>
            </a:fld>
            <a:endParaRPr lang="en-AU"/>
          </a:p>
        </p:txBody>
      </p:sp>
      <p:sp>
        <p:nvSpPr>
          <p:cNvPr id="58675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6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Recruitment &amp; Selection - John Mc Donald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8B087-12BB-4F61-B8DE-03B3D562E4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Recruitment &amp; Selection - John Mc Donald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0CD0-CC1C-49A1-8D66-3DD15AA92B0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Recruitment &amp; Selection - John Mc Donald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A342C-6A64-4336-9318-A7F44788F7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Recruitment &amp; Selection - John Mc Donald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27FB4-C86D-4C44-B22F-757541EC1B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Recruitment &amp; Selection - John Mc Donald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9BED7-8CD5-4AA5-BCD7-A64D2300157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Recruitment &amp; Selection - John Mc Donald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F0C0E-EF92-4D1E-965C-A6A120EB47A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Recruitment &amp; Selection - John Mc Donald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AF570-18E3-40C7-81EB-2C09D77FA39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Recruitment &amp; Selection - John Mc Donald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6CE57-929C-4479-AF86-12B54AE433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Recruitment &amp; Selection - John Mc Donald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9E8B8-63CB-459C-9F4C-768B6317BF8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Recruitment &amp; Selection - John Mc Donald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85B4A-1C82-4197-A8F1-1B456440F0B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Recruitment &amp; Selection - John Mc Donald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7FCBF-55D6-4D55-8755-F03C80926ED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 smtClean="0"/>
              <a:t>Recruitment &amp; Selection - John Mc Donald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FCFD5-4D99-4F68-8290-62BB7EDF56AF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../Cullen%20Egan%20Dell%20(CED)%20Job%20Evaluation%20System.pptx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1.wmf"/><Relationship Id="rId7" Type="http://schemas.openxmlformats.org/officeDocument/2006/relationships/image" Target="../media/image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image" Target="../media/image2.wmf"/><Relationship Id="rId9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Recruit, Select and Induct</a:t>
            </a:r>
            <a:endParaRPr lang="en-A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20 July 2010</a:t>
            </a:r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Recruitment &amp; Selection - John Mc Donald</a:t>
            </a: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000" b="1">
                <a:effectLst>
                  <a:outerShdw blurRad="38100" dist="38100" dir="2700000" algn="tl">
                    <a:srgbClr val="000000"/>
                  </a:outerShdw>
                </a:effectLst>
              </a:rPr>
              <a:t>Job Analysis</a:t>
            </a:r>
            <a:endParaRPr lang="en-AU" sz="8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5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Recruitment &amp; Selection - John Mc Donald</a:t>
            </a:r>
          </a:p>
        </p:txBody>
      </p:sp>
      <p:sp>
        <p:nvSpPr>
          <p:cNvPr id="575492" name="Oval 4"/>
          <p:cNvSpPr>
            <a:spLocks noChangeArrowheads="1"/>
          </p:cNvSpPr>
          <p:nvPr/>
        </p:nvSpPr>
        <p:spPr bwMode="auto">
          <a:xfrm>
            <a:off x="3962400" y="3276600"/>
            <a:ext cx="1828800" cy="1600200"/>
          </a:xfrm>
          <a:prstGeom prst="ellipse">
            <a:avLst/>
          </a:prstGeom>
          <a:solidFill>
            <a:schemeClr val="accent1"/>
          </a:solidFill>
          <a:ln w="12700" cap="sq"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kumimoji="0" lang="en-US">
                <a:solidFill>
                  <a:schemeClr val="bg1"/>
                </a:solidFill>
              </a:rPr>
              <a:t>JOB </a:t>
            </a:r>
          </a:p>
          <a:p>
            <a:pPr algn="ctr"/>
            <a:r>
              <a:rPr kumimoji="0" lang="en-US">
                <a:solidFill>
                  <a:schemeClr val="bg1"/>
                </a:solidFill>
              </a:rPr>
              <a:t>ANALYSIS</a:t>
            </a:r>
            <a:endParaRPr kumimoji="0" lang="en-AU">
              <a:solidFill>
                <a:schemeClr val="bg1"/>
              </a:solidFill>
            </a:endParaRPr>
          </a:p>
        </p:txBody>
      </p:sp>
      <p:sp>
        <p:nvSpPr>
          <p:cNvPr id="575502" name="Rectangle 14"/>
          <p:cNvSpPr>
            <a:spLocks noChangeArrowheads="1"/>
          </p:cNvSpPr>
          <p:nvPr/>
        </p:nvSpPr>
        <p:spPr bwMode="auto">
          <a:xfrm>
            <a:off x="1905000" y="4800600"/>
            <a:ext cx="1828800" cy="914400"/>
          </a:xfrm>
          <a:prstGeom prst="rect">
            <a:avLst/>
          </a:prstGeom>
          <a:solidFill>
            <a:schemeClr val="bg1"/>
          </a:solidFill>
          <a:ln w="12700" cap="sq"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kumimoji="0" lang="en-US"/>
              <a:t>Training &amp;</a:t>
            </a:r>
          </a:p>
          <a:p>
            <a:pPr algn="ctr"/>
            <a:r>
              <a:rPr kumimoji="0" lang="en-US"/>
              <a:t>Development</a:t>
            </a:r>
            <a:endParaRPr kumimoji="0" lang="en-AU"/>
          </a:p>
        </p:txBody>
      </p:sp>
      <p:sp>
        <p:nvSpPr>
          <p:cNvPr id="575503" name="Rectangle 15"/>
          <p:cNvSpPr>
            <a:spLocks noChangeArrowheads="1"/>
          </p:cNvSpPr>
          <p:nvPr/>
        </p:nvSpPr>
        <p:spPr bwMode="auto">
          <a:xfrm>
            <a:off x="3810000" y="1981200"/>
            <a:ext cx="1828800" cy="914400"/>
          </a:xfrm>
          <a:prstGeom prst="rect">
            <a:avLst/>
          </a:prstGeom>
          <a:solidFill>
            <a:schemeClr val="bg1"/>
          </a:solidFill>
          <a:ln w="12700" cap="sq"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kumimoji="0" lang="en-US"/>
              <a:t>Remuneration</a:t>
            </a:r>
            <a:endParaRPr kumimoji="0" lang="en-AU"/>
          </a:p>
        </p:txBody>
      </p:sp>
      <p:sp>
        <p:nvSpPr>
          <p:cNvPr id="575504" name="Rectangle 16"/>
          <p:cNvSpPr>
            <a:spLocks noChangeArrowheads="1"/>
          </p:cNvSpPr>
          <p:nvPr/>
        </p:nvSpPr>
        <p:spPr bwMode="auto">
          <a:xfrm>
            <a:off x="4267200" y="5257800"/>
            <a:ext cx="1828800" cy="1219200"/>
          </a:xfrm>
          <a:prstGeom prst="rect">
            <a:avLst/>
          </a:prstGeom>
          <a:solidFill>
            <a:schemeClr val="bg1"/>
          </a:solidFill>
          <a:ln w="12700" cap="sq"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kumimoji="0" lang="en-US"/>
              <a:t>Occupational</a:t>
            </a:r>
          </a:p>
          <a:p>
            <a:pPr algn="ctr"/>
            <a:r>
              <a:rPr kumimoji="0" lang="en-US"/>
              <a:t>Health &amp;</a:t>
            </a:r>
          </a:p>
          <a:p>
            <a:pPr algn="ctr"/>
            <a:r>
              <a:rPr kumimoji="0" lang="en-US"/>
              <a:t>Safety</a:t>
            </a:r>
            <a:endParaRPr kumimoji="0" lang="en-AU"/>
          </a:p>
        </p:txBody>
      </p:sp>
      <p:sp>
        <p:nvSpPr>
          <p:cNvPr id="575505" name="Rectangle 17"/>
          <p:cNvSpPr>
            <a:spLocks noChangeArrowheads="1"/>
          </p:cNvSpPr>
          <p:nvPr/>
        </p:nvSpPr>
        <p:spPr bwMode="auto">
          <a:xfrm>
            <a:off x="6477000" y="4114800"/>
            <a:ext cx="1828800" cy="914400"/>
          </a:xfrm>
          <a:prstGeom prst="rect">
            <a:avLst/>
          </a:prstGeom>
          <a:solidFill>
            <a:schemeClr val="bg1"/>
          </a:solidFill>
          <a:ln w="12700" cap="sq"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kumimoji="0" lang="en-US"/>
              <a:t>Recruitment &amp;</a:t>
            </a:r>
          </a:p>
          <a:p>
            <a:pPr algn="ctr"/>
            <a:r>
              <a:rPr kumimoji="0" lang="en-US"/>
              <a:t>Selection</a:t>
            </a:r>
            <a:endParaRPr kumimoji="0" lang="en-AU"/>
          </a:p>
        </p:txBody>
      </p:sp>
      <p:sp>
        <p:nvSpPr>
          <p:cNvPr id="575506" name="Rectangle 18"/>
          <p:cNvSpPr>
            <a:spLocks noChangeArrowheads="1"/>
          </p:cNvSpPr>
          <p:nvPr/>
        </p:nvSpPr>
        <p:spPr bwMode="auto">
          <a:xfrm>
            <a:off x="6248400" y="2438400"/>
            <a:ext cx="1828800" cy="914400"/>
          </a:xfrm>
          <a:prstGeom prst="rect">
            <a:avLst/>
          </a:prstGeom>
          <a:solidFill>
            <a:schemeClr val="bg1"/>
          </a:solidFill>
          <a:ln w="12700" cap="sq"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kumimoji="0" lang="en-US"/>
              <a:t>Job</a:t>
            </a:r>
          </a:p>
          <a:p>
            <a:pPr algn="ctr"/>
            <a:r>
              <a:rPr kumimoji="0" lang="en-US"/>
              <a:t>Evaluation</a:t>
            </a:r>
            <a:endParaRPr kumimoji="0" lang="en-AU"/>
          </a:p>
        </p:txBody>
      </p:sp>
      <p:sp>
        <p:nvSpPr>
          <p:cNvPr id="575507" name="Rectangle 19"/>
          <p:cNvSpPr>
            <a:spLocks noChangeArrowheads="1"/>
          </p:cNvSpPr>
          <p:nvPr/>
        </p:nvSpPr>
        <p:spPr bwMode="auto">
          <a:xfrm>
            <a:off x="1676400" y="3200400"/>
            <a:ext cx="1828800" cy="914400"/>
          </a:xfrm>
          <a:prstGeom prst="rect">
            <a:avLst/>
          </a:prstGeom>
          <a:solidFill>
            <a:schemeClr val="bg1"/>
          </a:solidFill>
          <a:ln w="12700" cap="sq"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kumimoji="0" lang="en-US"/>
              <a:t>Performance</a:t>
            </a:r>
          </a:p>
          <a:p>
            <a:pPr algn="ctr"/>
            <a:r>
              <a:rPr kumimoji="0" lang="en-US"/>
              <a:t>Management</a:t>
            </a:r>
            <a:endParaRPr kumimoji="0" lang="en-AU"/>
          </a:p>
        </p:txBody>
      </p:sp>
      <p:sp>
        <p:nvSpPr>
          <p:cNvPr id="575513" name="AutoShape 25"/>
          <p:cNvSpPr>
            <a:spLocks noChangeArrowheads="1"/>
          </p:cNvSpPr>
          <p:nvPr/>
        </p:nvSpPr>
        <p:spPr bwMode="auto">
          <a:xfrm rot="1595612">
            <a:off x="5791200" y="4114800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chemeClr val="bg2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AU"/>
          </a:p>
        </p:txBody>
      </p:sp>
      <p:sp>
        <p:nvSpPr>
          <p:cNvPr id="575514" name="AutoShape 26"/>
          <p:cNvSpPr>
            <a:spLocks noChangeArrowheads="1"/>
          </p:cNvSpPr>
          <p:nvPr/>
        </p:nvSpPr>
        <p:spPr bwMode="auto">
          <a:xfrm rot="8780794">
            <a:off x="3505200" y="4343400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chemeClr val="bg2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AU"/>
          </a:p>
        </p:txBody>
      </p:sp>
      <p:sp>
        <p:nvSpPr>
          <p:cNvPr id="575515" name="AutoShape 27"/>
          <p:cNvSpPr>
            <a:spLocks noChangeArrowheads="1"/>
          </p:cNvSpPr>
          <p:nvPr/>
        </p:nvSpPr>
        <p:spPr bwMode="auto">
          <a:xfrm rot="4749855">
            <a:off x="4762500" y="4686300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chemeClr val="bg2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AU"/>
          </a:p>
        </p:txBody>
      </p:sp>
      <p:sp>
        <p:nvSpPr>
          <p:cNvPr id="575516" name="AutoShape 28"/>
          <p:cNvSpPr>
            <a:spLocks noChangeArrowheads="1"/>
          </p:cNvSpPr>
          <p:nvPr/>
        </p:nvSpPr>
        <p:spPr bwMode="auto">
          <a:xfrm rot="-1953924">
            <a:off x="5715000" y="3048000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chemeClr val="bg2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AU"/>
          </a:p>
        </p:txBody>
      </p:sp>
      <p:sp>
        <p:nvSpPr>
          <p:cNvPr id="575518" name="AutoShape 30"/>
          <p:cNvSpPr>
            <a:spLocks noChangeArrowheads="1"/>
          </p:cNvSpPr>
          <p:nvPr/>
        </p:nvSpPr>
        <p:spPr bwMode="auto">
          <a:xfrm rot="-5362492">
            <a:off x="4686300" y="2628900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chemeClr val="bg2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AU"/>
          </a:p>
        </p:txBody>
      </p:sp>
      <p:sp>
        <p:nvSpPr>
          <p:cNvPr id="575519" name="AutoShape 31"/>
          <p:cNvSpPr>
            <a:spLocks noChangeArrowheads="1"/>
          </p:cNvSpPr>
          <p:nvPr/>
        </p:nvSpPr>
        <p:spPr bwMode="auto">
          <a:xfrm rot="11556454">
            <a:off x="3505200" y="3352800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chemeClr val="bg2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A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5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5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5491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>
                <a:effectLst>
                  <a:outerShdw blurRad="38100" dist="38100" dir="2700000" algn="tl">
                    <a:srgbClr val="000000"/>
                  </a:outerShdw>
                </a:effectLst>
              </a:rPr>
              <a:t>Information gathered by</a:t>
            </a:r>
            <a:br>
              <a:rPr lang="en-US" sz="54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5400" b="1">
                <a:effectLst>
                  <a:outerShdw blurRad="38100" dist="38100" dir="2700000" algn="tl">
                    <a:srgbClr val="000000"/>
                  </a:outerShdw>
                </a:effectLst>
              </a:rPr>
              <a:t>JOB ANALYSIS</a:t>
            </a:r>
            <a:endParaRPr lang="en-AU" sz="5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6515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2046309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 b="1"/>
              <a:t>Work activities</a:t>
            </a:r>
          </a:p>
          <a:p>
            <a:pPr>
              <a:lnSpc>
                <a:spcPct val="90000"/>
              </a:lnSpc>
            </a:pPr>
            <a:r>
              <a:rPr lang="en-US" sz="3600" b="1"/>
              <a:t>Machines, tools equipment &amp; work aids used</a:t>
            </a:r>
          </a:p>
          <a:p>
            <a:pPr>
              <a:lnSpc>
                <a:spcPct val="90000"/>
              </a:lnSpc>
            </a:pPr>
            <a:r>
              <a:rPr lang="en-US" sz="3600" b="1"/>
              <a:t>Job related tangibles &amp; intangibles</a:t>
            </a:r>
          </a:p>
          <a:p>
            <a:pPr>
              <a:lnSpc>
                <a:spcPct val="90000"/>
              </a:lnSpc>
            </a:pPr>
            <a:r>
              <a:rPr lang="en-US" sz="3600" b="1"/>
              <a:t>Work performance</a:t>
            </a:r>
          </a:p>
          <a:p>
            <a:pPr>
              <a:lnSpc>
                <a:spcPct val="90000"/>
              </a:lnSpc>
            </a:pPr>
            <a:r>
              <a:rPr lang="en-US" sz="3600" b="1"/>
              <a:t>Job context</a:t>
            </a:r>
          </a:p>
          <a:p>
            <a:pPr>
              <a:lnSpc>
                <a:spcPct val="90000"/>
              </a:lnSpc>
            </a:pPr>
            <a:r>
              <a:rPr lang="en-US" sz="3600" b="1"/>
              <a:t>Personal requirement</a:t>
            </a:r>
            <a:endParaRPr lang="en-AU" sz="3600" b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Recruitment &amp; Selection - John Mc Donald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6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6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6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6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6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6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6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6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6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6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76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6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6515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381000"/>
            <a:ext cx="7543800" cy="1143000"/>
          </a:xfrm>
        </p:spPr>
        <p:txBody>
          <a:bodyPr>
            <a:normAutofit fontScale="90000"/>
          </a:bodyPr>
          <a:lstStyle/>
          <a:p>
            <a:r>
              <a:rPr lang="en-US" sz="6000" b="1">
                <a:effectLst>
                  <a:outerShdw blurRad="38100" dist="38100" dir="2700000" algn="tl">
                    <a:srgbClr val="000000"/>
                  </a:outerShdw>
                </a:effectLst>
              </a:rPr>
              <a:t>Methods of gathering</a:t>
            </a:r>
            <a:br>
              <a:rPr lang="en-US" sz="60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6000" b="1">
                <a:effectLst>
                  <a:outerShdw blurRad="38100" dist="38100" dir="2700000" algn="tl">
                    <a:srgbClr val="000000"/>
                  </a:outerShdw>
                </a:effectLst>
              </a:rPr>
              <a:t>job information</a:t>
            </a:r>
            <a:endParaRPr lang="en-AU" sz="6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7539" name="Rectangle 3"/>
          <p:cNvSpPr>
            <a:spLocks noGrp="1" noChangeArrowheads="1"/>
          </p:cNvSpPr>
          <p:nvPr>
            <p:ph idx="1"/>
          </p:nvPr>
        </p:nvSpPr>
        <p:spPr>
          <a:xfrm>
            <a:off x="1071538" y="200024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/>
              <a:t>Observation</a:t>
            </a:r>
          </a:p>
          <a:p>
            <a:pPr>
              <a:lnSpc>
                <a:spcPct val="90000"/>
              </a:lnSpc>
            </a:pPr>
            <a:r>
              <a:rPr lang="en-US" b="1" dirty="0"/>
              <a:t>Interviews with incumbents</a:t>
            </a:r>
          </a:p>
          <a:p>
            <a:pPr>
              <a:lnSpc>
                <a:spcPct val="90000"/>
              </a:lnSpc>
            </a:pPr>
            <a:r>
              <a:rPr lang="en-US" b="1" dirty="0"/>
              <a:t>Conferences and job analyst</a:t>
            </a:r>
          </a:p>
          <a:p>
            <a:pPr>
              <a:lnSpc>
                <a:spcPct val="90000"/>
              </a:lnSpc>
            </a:pPr>
            <a:r>
              <a:rPr lang="en-US" b="1" dirty="0"/>
              <a:t>Diaries kept by incumbent</a:t>
            </a:r>
          </a:p>
          <a:p>
            <a:pPr>
              <a:lnSpc>
                <a:spcPct val="90000"/>
              </a:lnSpc>
            </a:pPr>
            <a:r>
              <a:rPr lang="en-US" b="1" dirty="0"/>
              <a:t>Structured and unstructured questionnaires</a:t>
            </a:r>
          </a:p>
          <a:p>
            <a:pPr>
              <a:lnSpc>
                <a:spcPct val="90000"/>
              </a:lnSpc>
            </a:pPr>
            <a:r>
              <a:rPr lang="en-US" b="1" dirty="0"/>
              <a:t>Debriefing of critical incidents</a:t>
            </a:r>
          </a:p>
          <a:p>
            <a:pPr>
              <a:lnSpc>
                <a:spcPct val="90000"/>
              </a:lnSpc>
            </a:pPr>
            <a:r>
              <a:rPr lang="en-US" b="1" dirty="0"/>
              <a:t>Mechanical devices e.g. videotape &amp; stopwatches</a:t>
            </a:r>
          </a:p>
          <a:p>
            <a:pPr>
              <a:lnSpc>
                <a:spcPct val="90000"/>
              </a:lnSpc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Recruitment &amp; Selection - John Mc Donald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7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7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7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7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7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7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7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7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7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7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77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7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7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7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7539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5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>
                <a:effectLst>
                  <a:outerShdw blurRad="38100" dist="38100" dir="2700000" algn="tl">
                    <a:srgbClr val="000000"/>
                  </a:outerShdw>
                </a:effectLst>
              </a:rPr>
              <a:t>Checklist for Managerial </a:t>
            </a:r>
            <a:br>
              <a:rPr lang="en-US" sz="54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5400" b="1">
                <a:effectLst>
                  <a:outerShdw blurRad="38100" dist="38100" dir="2700000" algn="tl">
                    <a:srgbClr val="000000"/>
                  </a:outerShdw>
                </a:effectLst>
              </a:rPr>
              <a:t>Job Analysis</a:t>
            </a:r>
            <a:endParaRPr lang="en-AU" sz="5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8563" name="Rectangle 3"/>
          <p:cNvSpPr>
            <a:spLocks noGrp="1" noChangeArrowheads="1"/>
          </p:cNvSpPr>
          <p:nvPr>
            <p:ph idx="1"/>
          </p:nvPr>
        </p:nvSpPr>
        <p:spPr>
          <a:xfrm>
            <a:off x="1128746" y="1974871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/>
              <a:t>Product, market &amp; financial planning</a:t>
            </a:r>
          </a:p>
          <a:p>
            <a:pPr>
              <a:lnSpc>
                <a:spcPct val="90000"/>
              </a:lnSpc>
            </a:pPr>
            <a:r>
              <a:rPr lang="en-US" b="1" dirty="0"/>
              <a:t>Co-ordination of other units &amp; personnel</a:t>
            </a:r>
          </a:p>
          <a:p>
            <a:pPr>
              <a:lnSpc>
                <a:spcPct val="90000"/>
              </a:lnSpc>
            </a:pPr>
            <a:r>
              <a:rPr lang="en-US" b="1" dirty="0"/>
              <a:t>Internal business control</a:t>
            </a:r>
          </a:p>
          <a:p>
            <a:pPr>
              <a:lnSpc>
                <a:spcPct val="90000"/>
              </a:lnSpc>
            </a:pPr>
            <a:r>
              <a:rPr lang="en-US" b="1" dirty="0"/>
              <a:t>Product &amp; services responsibilities</a:t>
            </a:r>
          </a:p>
          <a:p>
            <a:pPr>
              <a:lnSpc>
                <a:spcPct val="90000"/>
              </a:lnSpc>
            </a:pPr>
            <a:r>
              <a:rPr lang="en-US" b="1" dirty="0"/>
              <a:t>Public and customer relations</a:t>
            </a:r>
          </a:p>
          <a:p>
            <a:pPr>
              <a:lnSpc>
                <a:spcPct val="90000"/>
              </a:lnSpc>
            </a:pPr>
            <a:r>
              <a:rPr lang="en-US" b="1" dirty="0"/>
              <a:t>Advanced consulting</a:t>
            </a:r>
          </a:p>
          <a:p>
            <a:pPr>
              <a:lnSpc>
                <a:spcPct val="90000"/>
              </a:lnSpc>
            </a:pPr>
            <a:r>
              <a:rPr lang="en-US" b="1" dirty="0"/>
              <a:t>Autonomy of action</a:t>
            </a:r>
            <a:endParaRPr lang="en-AU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Recruitment &amp; Selection - John Mc Donald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8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8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8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8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8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8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8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8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8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8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78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8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8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8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8563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>
                <a:effectLst>
                  <a:outerShdw blurRad="38100" dist="38100" dir="2700000" algn="tl">
                    <a:srgbClr val="000000"/>
                  </a:outerShdw>
                </a:effectLst>
              </a:rPr>
              <a:t>Checklist for managerial</a:t>
            </a:r>
            <a:br>
              <a:rPr lang="en-US" sz="48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4800" b="1">
                <a:effectLst>
                  <a:outerShdw blurRad="38100" dist="38100" dir="2700000" algn="tl">
                    <a:srgbClr val="000000"/>
                  </a:outerShdw>
                </a:effectLst>
              </a:rPr>
              <a:t>job analysis continued …</a:t>
            </a:r>
            <a:endParaRPr lang="en-AU" sz="4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9587" name="Rectangle 3"/>
          <p:cNvSpPr>
            <a:spLocks noGrp="1" noChangeArrowheads="1"/>
          </p:cNvSpPr>
          <p:nvPr>
            <p:ph idx="1"/>
          </p:nvPr>
        </p:nvSpPr>
        <p:spPr>
          <a:xfrm>
            <a:off x="842994" y="2189185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000" b="1" dirty="0"/>
              <a:t>Approval of financial statement</a:t>
            </a:r>
          </a:p>
          <a:p>
            <a:pPr>
              <a:lnSpc>
                <a:spcPct val="90000"/>
              </a:lnSpc>
            </a:pPr>
            <a:r>
              <a:rPr lang="en-US" sz="4000" b="1" dirty="0"/>
              <a:t>Supervision</a:t>
            </a:r>
          </a:p>
          <a:p>
            <a:pPr>
              <a:lnSpc>
                <a:spcPct val="90000"/>
              </a:lnSpc>
            </a:pPr>
            <a:r>
              <a:rPr lang="en-US" sz="4000" b="1" dirty="0"/>
              <a:t>Complexity and stress</a:t>
            </a:r>
          </a:p>
          <a:p>
            <a:pPr>
              <a:lnSpc>
                <a:spcPct val="90000"/>
              </a:lnSpc>
            </a:pPr>
            <a:r>
              <a:rPr lang="en-US" sz="4000" b="1" dirty="0"/>
              <a:t>Advanced financial responsibility</a:t>
            </a:r>
          </a:p>
          <a:p>
            <a:pPr>
              <a:lnSpc>
                <a:spcPct val="90000"/>
              </a:lnSpc>
            </a:pPr>
            <a:r>
              <a:rPr lang="en-US" sz="4000" b="1" dirty="0"/>
              <a:t>Broad personnel responsibility</a:t>
            </a:r>
            <a:endParaRPr lang="en-AU" sz="40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Recruitment &amp; Selection - John Mc Donald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9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9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9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9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9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9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9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9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9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9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9587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000" b="1">
                <a:effectLst>
                  <a:outerShdw blurRad="38100" dist="38100" dir="2700000" algn="tl">
                    <a:srgbClr val="000000"/>
                  </a:outerShdw>
                </a:effectLst>
              </a:rPr>
              <a:t>The Hay Plan</a:t>
            </a:r>
            <a:endParaRPr lang="en-AU" sz="8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80611" name="Rectangle 3"/>
          <p:cNvSpPr>
            <a:spLocks noGrp="1" noChangeArrowheads="1"/>
          </p:cNvSpPr>
          <p:nvPr>
            <p:ph idx="1"/>
          </p:nvPr>
        </p:nvSpPr>
        <p:spPr>
          <a:xfrm>
            <a:off x="642910" y="1885968"/>
            <a:ext cx="7620000" cy="4114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How the position fits into the </a:t>
            </a:r>
            <a:r>
              <a:rPr lang="en-US" dirty="0" err="1"/>
              <a:t>organisation</a:t>
            </a:r>
            <a:endParaRPr lang="en-US" dirty="0"/>
          </a:p>
          <a:p>
            <a:r>
              <a:rPr lang="en-US" dirty="0"/>
              <a:t>General composition of supporting staff</a:t>
            </a:r>
          </a:p>
          <a:p>
            <a:r>
              <a:rPr lang="en-US" dirty="0"/>
              <a:t>General nature of the technical, managerial &amp; human relationship “know how”</a:t>
            </a:r>
          </a:p>
          <a:p>
            <a:r>
              <a:rPr lang="en-US" dirty="0"/>
              <a:t>Nature of problem-solving skills required</a:t>
            </a:r>
          </a:p>
          <a:p>
            <a:r>
              <a:rPr lang="en-US" dirty="0"/>
              <a:t>Nature and sources of control or freedom to act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Recruitment &amp; Selection - John Mc Donald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0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0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0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0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0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0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0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0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80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0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0611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>
                <a:effectLst>
                  <a:outerShdw blurRad="38100" dist="38100" dir="2700000" algn="tl">
                    <a:srgbClr val="000000"/>
                  </a:outerShdw>
                </a:effectLst>
              </a:rPr>
              <a:t>Position Analysis </a:t>
            </a:r>
            <a:br>
              <a:rPr lang="en-US" sz="66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6600" b="1">
                <a:effectLst>
                  <a:outerShdw blurRad="38100" dist="38100" dir="2700000" algn="tl">
                    <a:srgbClr val="000000"/>
                  </a:outerShdw>
                </a:effectLst>
              </a:rPr>
              <a:t>Questionnaire</a:t>
            </a:r>
            <a:endParaRPr lang="en-AU" sz="66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81635" name="Rectangle 3"/>
          <p:cNvSpPr>
            <a:spLocks noGrp="1" noChangeArrowheads="1"/>
          </p:cNvSpPr>
          <p:nvPr>
            <p:ph idx="1"/>
          </p:nvPr>
        </p:nvSpPr>
        <p:spPr>
          <a:xfrm>
            <a:off x="914432" y="1974871"/>
            <a:ext cx="8229600" cy="4525963"/>
          </a:xfrm>
        </p:spPr>
        <p:txBody>
          <a:bodyPr/>
          <a:lstStyle/>
          <a:p>
            <a:r>
              <a:rPr lang="en-US" sz="3600" b="1" dirty="0"/>
              <a:t>Information input</a:t>
            </a:r>
          </a:p>
          <a:p>
            <a:r>
              <a:rPr lang="en-US" sz="3600" b="1" dirty="0"/>
              <a:t>Mental processes</a:t>
            </a:r>
          </a:p>
          <a:p>
            <a:r>
              <a:rPr lang="en-US" sz="3600" b="1" dirty="0"/>
              <a:t>Work output</a:t>
            </a:r>
          </a:p>
          <a:p>
            <a:r>
              <a:rPr lang="en-US" sz="3600" b="1" dirty="0"/>
              <a:t>Relationships with other people</a:t>
            </a:r>
          </a:p>
          <a:p>
            <a:r>
              <a:rPr lang="en-US" sz="3600" b="1" dirty="0"/>
              <a:t>Job context</a:t>
            </a:r>
          </a:p>
          <a:p>
            <a:r>
              <a:rPr lang="en-US" sz="3600" b="1" dirty="0"/>
              <a:t>Other job characteristics</a:t>
            </a:r>
            <a:endParaRPr lang="en-AU" sz="36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Recruitment &amp; Selection - John Mc Donald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1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1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1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1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1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1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1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1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81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1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1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81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1635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rgbClr val="990000"/>
                </a:solidFill>
              </a:rPr>
              <a:t>Cullen Egan Dell (CED)</a:t>
            </a:r>
            <a:br>
              <a:rPr lang="en-AU" b="1" dirty="0" smtClean="0">
                <a:solidFill>
                  <a:srgbClr val="990000"/>
                </a:solidFill>
              </a:rPr>
            </a:br>
            <a:r>
              <a:rPr lang="en-AU" b="1" dirty="0" smtClean="0">
                <a:solidFill>
                  <a:srgbClr val="990000"/>
                </a:solidFill>
              </a:rPr>
              <a:t> Job Evaluation System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Most commonly used job evaluation system in the public sector</a:t>
            </a:r>
          </a:p>
          <a:p>
            <a:r>
              <a:rPr lang="en-AU" dirty="0" smtClean="0"/>
              <a:t>An example of how this used is demonstrated through a job evaluation activity carried out by  the </a:t>
            </a:r>
            <a:r>
              <a:rPr lang="en-AU" dirty="0" smtClean="0">
                <a:hlinkClick r:id="rId2" action="ppaction://hlinkpres?slideindex=1&amp;slidetitle="/>
              </a:rPr>
              <a:t>University of South Australia</a:t>
            </a:r>
            <a:endParaRPr lang="en-AU" dirty="0"/>
          </a:p>
        </p:txBody>
      </p:sp>
      <p:pic>
        <p:nvPicPr>
          <p:cNvPr id="593927" name="Picture 7" descr="C:\Users\John\AppData\Local\Microsoft\Windows\Temporary Internet Files\Content.IE5\PV4C8C2N\MPj04384390000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1791944"/>
            <a:ext cx="4038600" cy="4142474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Recruitment &amp; Selection - John Mc Donald</a:t>
            </a:r>
            <a:endParaRPr lang="en-A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8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>
                <a:effectLst>
                  <a:outerShdw blurRad="38100" dist="38100" dir="2700000" algn="tl">
                    <a:srgbClr val="000000"/>
                  </a:outerShdw>
                </a:effectLst>
              </a:rPr>
              <a:t>Physical Abilities Analysis</a:t>
            </a:r>
            <a:endParaRPr lang="en-AU" sz="4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89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Dynamic strength</a:t>
            </a:r>
          </a:p>
          <a:p>
            <a:r>
              <a:rPr lang="en-US" sz="2800" dirty="0"/>
              <a:t>Trunk strength</a:t>
            </a:r>
          </a:p>
          <a:p>
            <a:r>
              <a:rPr lang="en-US" sz="2800" dirty="0"/>
              <a:t>Static strength</a:t>
            </a:r>
          </a:p>
          <a:p>
            <a:r>
              <a:rPr lang="en-US" sz="2800" dirty="0"/>
              <a:t>Explosive strength</a:t>
            </a:r>
          </a:p>
          <a:p>
            <a:r>
              <a:rPr lang="en-US" sz="2800" dirty="0"/>
              <a:t>Extent flexibility</a:t>
            </a:r>
          </a:p>
          <a:p>
            <a:r>
              <a:rPr lang="en-US" sz="2800" dirty="0"/>
              <a:t>Dynamic flexibility</a:t>
            </a:r>
          </a:p>
          <a:p>
            <a:r>
              <a:rPr lang="en-US" sz="2800" dirty="0"/>
              <a:t>Gross body equilibrium</a:t>
            </a:r>
          </a:p>
          <a:p>
            <a:r>
              <a:rPr lang="en-US" sz="2800" dirty="0"/>
              <a:t>stamina</a:t>
            </a:r>
          </a:p>
          <a:p>
            <a:endParaRPr lang="en-AU" sz="2800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Recruitment &amp; Selection - John Mc Donald</a:t>
            </a:r>
          </a:p>
        </p:txBody>
      </p:sp>
      <p:pic>
        <p:nvPicPr>
          <p:cNvPr id="592896" name="Picture 0" descr="C:\Program Files\Microsoft Office\MEDIA\CAGCAT10\j03029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150328"/>
            <a:ext cx="3714776" cy="5207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8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>
                <a:effectLst>
                  <a:outerShdw blurRad="38100" dist="38100" dir="2700000" algn="tl">
                    <a:srgbClr val="000000"/>
                  </a:outerShdw>
                </a:effectLst>
              </a:rPr>
              <a:t>Critical information in a </a:t>
            </a:r>
            <a:br>
              <a:rPr lang="en-US" sz="54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5400" b="1">
                <a:effectLst>
                  <a:outerShdw blurRad="38100" dist="38100" dir="2700000" algn="tl">
                    <a:srgbClr val="000000"/>
                  </a:outerShdw>
                </a:effectLst>
              </a:rPr>
              <a:t>job description</a:t>
            </a:r>
            <a:endParaRPr lang="en-AU" sz="5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908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Recruitment &amp; Selection - John Mc Donald</a:t>
            </a:r>
          </a:p>
        </p:txBody>
      </p:sp>
      <p:graphicFrame>
        <p:nvGraphicFramePr>
          <p:cNvPr id="590885" name="Group 37"/>
          <p:cNvGraphicFramePr>
            <a:graphicFrameLocks noGrp="1"/>
          </p:cNvGraphicFramePr>
          <p:nvPr/>
        </p:nvGraphicFramePr>
        <p:xfrm>
          <a:off x="1981200" y="2209800"/>
          <a:ext cx="6096000" cy="406400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101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Job objectives</a:t>
                      </a: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FF33"/>
                          </a:solidFill>
                          <a:effectLst/>
                          <a:latin typeface="Times New Roman" charset="0"/>
                        </a:rPr>
                        <a:t>Regular duties and responsibilities</a:t>
                      </a: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66FF33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FF33"/>
                          </a:solidFill>
                          <a:effectLst/>
                          <a:latin typeface="Times New Roman" charset="0"/>
                        </a:rPr>
                        <a:t>Occasional duties</a:t>
                      </a: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66FF33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Times New Roman" charset="0"/>
                        </a:rPr>
                        <a:t>Managerial and supervisory duties</a:t>
                      </a: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Authority</a:t>
                      </a: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Reporting relationships</a:t>
                      </a: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Special working conditions</a:t>
                      </a: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0EFE0"/>
                          </a:solidFill>
                          <a:effectLst/>
                          <a:latin typeface="Times New Roman" charset="0"/>
                        </a:rPr>
                        <a:t>Physical conditions</a:t>
                      </a: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0EFE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Human Resource Management</a:t>
            </a:r>
            <a:br>
              <a:rPr lang="en-A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A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does it involve?</a:t>
            </a:r>
            <a:endParaRPr lang="en-A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Recruitment &amp; Selection - John Mc Donald</a:t>
            </a:r>
            <a:endParaRPr lang="en-AU"/>
          </a:p>
        </p:txBody>
      </p:sp>
      <p:sp>
        <p:nvSpPr>
          <p:cNvPr id="7" name="Rounded Rectangle 6"/>
          <p:cNvSpPr/>
          <p:nvPr/>
        </p:nvSpPr>
        <p:spPr>
          <a:xfrm>
            <a:off x="785786" y="1928802"/>
            <a:ext cx="185738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/>
              <a:t>HR Planning</a:t>
            </a:r>
            <a:endParaRPr lang="en-AU" b="1" dirty="0"/>
          </a:p>
        </p:txBody>
      </p:sp>
      <p:sp>
        <p:nvSpPr>
          <p:cNvPr id="9" name="Rounded Rectangle 8"/>
          <p:cNvSpPr/>
          <p:nvPr/>
        </p:nvSpPr>
        <p:spPr>
          <a:xfrm>
            <a:off x="857224" y="2928934"/>
            <a:ext cx="185738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/>
              <a:t>Induction</a:t>
            </a:r>
            <a:endParaRPr lang="en-AU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3286116" y="1928802"/>
            <a:ext cx="185738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/>
              <a:t>Recruitment</a:t>
            </a:r>
            <a:endParaRPr lang="en-AU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5715008" y="1928802"/>
            <a:ext cx="185738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/>
              <a:t>Selection</a:t>
            </a:r>
            <a:endParaRPr lang="en-AU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3286116" y="2928934"/>
            <a:ext cx="185738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/>
              <a:t>Training</a:t>
            </a:r>
            <a:endParaRPr lang="en-AU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5715008" y="2928934"/>
            <a:ext cx="2071702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/>
              <a:t>Remuneration</a:t>
            </a:r>
            <a:endParaRPr lang="en-AU" b="1" dirty="0"/>
          </a:p>
        </p:txBody>
      </p:sp>
      <p:sp>
        <p:nvSpPr>
          <p:cNvPr id="14" name="Rounded Rectangle 13"/>
          <p:cNvSpPr/>
          <p:nvPr/>
        </p:nvSpPr>
        <p:spPr>
          <a:xfrm>
            <a:off x="3214678" y="4000504"/>
            <a:ext cx="2143140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/>
              <a:t>Occupational health and Safety</a:t>
            </a:r>
            <a:endParaRPr lang="en-AU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857224" y="4143380"/>
            <a:ext cx="185738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/>
              <a:t>Industrial Relations</a:t>
            </a:r>
            <a:endParaRPr lang="en-AU" b="1" dirty="0"/>
          </a:p>
        </p:txBody>
      </p:sp>
      <p:sp>
        <p:nvSpPr>
          <p:cNvPr id="16" name="Rounded Rectangle 15"/>
          <p:cNvSpPr/>
          <p:nvPr/>
        </p:nvSpPr>
        <p:spPr>
          <a:xfrm>
            <a:off x="5715008" y="4143380"/>
            <a:ext cx="185738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/>
              <a:t>Policy &amp; Procedures</a:t>
            </a:r>
            <a:endParaRPr lang="en-AU" b="1" dirty="0"/>
          </a:p>
        </p:txBody>
      </p:sp>
      <p:sp>
        <p:nvSpPr>
          <p:cNvPr id="17" name="Rounded Rectangle 16"/>
          <p:cNvSpPr/>
          <p:nvPr/>
        </p:nvSpPr>
        <p:spPr>
          <a:xfrm>
            <a:off x="785786" y="5429264"/>
            <a:ext cx="185738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/>
              <a:t>HR Research</a:t>
            </a:r>
            <a:endParaRPr lang="en-AU" b="1" dirty="0"/>
          </a:p>
        </p:txBody>
      </p:sp>
      <p:sp>
        <p:nvSpPr>
          <p:cNvPr id="18" name="Rounded Rectangle 17"/>
          <p:cNvSpPr/>
          <p:nvPr/>
        </p:nvSpPr>
        <p:spPr>
          <a:xfrm>
            <a:off x="5429256" y="5500702"/>
            <a:ext cx="221457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b="1" dirty="0" smtClean="0"/>
              <a:t>Performance </a:t>
            </a:r>
          </a:p>
          <a:p>
            <a:pPr algn="ctr"/>
            <a:r>
              <a:rPr lang="en-AU" b="1" dirty="0" smtClean="0"/>
              <a:t>Management</a:t>
            </a:r>
            <a:endParaRPr lang="en-A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animBg="1"/>
      <p:bldP spid="10" grpId="0" build="allAtOnce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build="allAtOnce" animBg="1"/>
      <p:bldP spid="18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A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Job analysis/evaluation forms part of the HR Planning activity</a:t>
            </a:r>
          </a:p>
          <a:p>
            <a:r>
              <a:rPr lang="en-AU" smtClean="0"/>
              <a:t>There are many </a:t>
            </a:r>
            <a:r>
              <a:rPr lang="en-AU" dirty="0" smtClean="0"/>
              <a:t>types of job analysis/ evaluation techniques in the market place</a:t>
            </a:r>
          </a:p>
          <a:p>
            <a:r>
              <a:rPr lang="en-AU" dirty="0" smtClean="0"/>
              <a:t>The common denominator with all these techniques is that they all analyse jobs and enable job descriptions, specifications and evaluations to develop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Recruitment &amp; Selection - John Mc Donald</a:t>
            </a: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Recruit, Select and Induct</a:t>
            </a:r>
            <a:endParaRPr lang="en-AU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88803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752600"/>
            <a:ext cx="77724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Learning outcomes</a:t>
            </a:r>
          </a:p>
          <a:p>
            <a:pPr>
              <a:lnSpc>
                <a:spcPct val="90000"/>
              </a:lnSpc>
            </a:pPr>
            <a:r>
              <a:rPr lang="en-US" sz="2400"/>
              <a:t>Define staffing needs in an enterprise or organisation</a:t>
            </a:r>
          </a:p>
          <a:p>
            <a:pPr>
              <a:lnSpc>
                <a:spcPct val="90000"/>
              </a:lnSpc>
            </a:pPr>
            <a:r>
              <a:rPr lang="en-US" sz="2400"/>
              <a:t>Apply Equal Employment Opportunities and AA principles to all aspects of recruitment and selection</a:t>
            </a:r>
          </a:p>
          <a:p>
            <a:pPr>
              <a:lnSpc>
                <a:spcPct val="90000"/>
              </a:lnSpc>
            </a:pPr>
            <a:r>
              <a:rPr lang="en-US" sz="2400"/>
              <a:t>Develop a recruitment strategy to legally generate  a pool of appropriate candidates</a:t>
            </a:r>
          </a:p>
          <a:p>
            <a:pPr>
              <a:lnSpc>
                <a:spcPct val="90000"/>
              </a:lnSpc>
            </a:pPr>
            <a:r>
              <a:rPr lang="en-US" sz="2400"/>
              <a:t>Design and implement a reliable and valid selection system</a:t>
            </a:r>
          </a:p>
          <a:p>
            <a:pPr>
              <a:lnSpc>
                <a:spcPct val="90000"/>
              </a:lnSpc>
            </a:pPr>
            <a:r>
              <a:rPr lang="en-US" sz="2400"/>
              <a:t>Select a suitable candidate for a position using a range of techniques</a:t>
            </a:r>
          </a:p>
          <a:p>
            <a:pPr>
              <a:lnSpc>
                <a:spcPct val="90000"/>
              </a:lnSpc>
            </a:pPr>
            <a:r>
              <a:rPr lang="en-US" sz="2400"/>
              <a:t>Design and develop an effective induction program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Recruitment &amp; Selection - John Mc Donald</a:t>
            </a:r>
          </a:p>
        </p:txBody>
      </p:sp>
    </p:spTree>
  </p:cSld>
  <p:clrMapOvr>
    <a:masterClrMapping/>
  </p:clrMapOvr>
  <p:transition spd="slow"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8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8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8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8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8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8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8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8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88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8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8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88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8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8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88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88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8802" grpId="0" build="p" autoUpdateAnimBg="0"/>
      <p:bldP spid="58880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Human Resource Planning</a:t>
            </a:r>
            <a:br>
              <a:rPr lang="en-AU" dirty="0" smtClean="0"/>
            </a:br>
            <a:r>
              <a:rPr lang="en-AU" dirty="0" smtClean="0"/>
              <a:t>involves ...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Recruitment &amp; Selection - John Mc Donald</a:t>
            </a:r>
            <a:endParaRPr lang="en-AU"/>
          </a:p>
        </p:txBody>
      </p:sp>
      <p:sp>
        <p:nvSpPr>
          <p:cNvPr id="7" name="Right Arrow 6"/>
          <p:cNvSpPr/>
          <p:nvPr/>
        </p:nvSpPr>
        <p:spPr>
          <a:xfrm>
            <a:off x="428596" y="3071810"/>
            <a:ext cx="3071834" cy="27860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b="1" dirty="0" smtClean="0"/>
              <a:t>Human</a:t>
            </a:r>
            <a:r>
              <a:rPr lang="en-AU" b="1" dirty="0" smtClean="0"/>
              <a:t> resource</a:t>
            </a:r>
          </a:p>
          <a:p>
            <a:pPr algn="ctr"/>
            <a:r>
              <a:rPr lang="en-AU" b="1" dirty="0" smtClean="0"/>
              <a:t>planning</a:t>
            </a:r>
            <a:endParaRPr lang="en-AU" b="1" dirty="0"/>
          </a:p>
        </p:txBody>
      </p:sp>
      <p:sp>
        <p:nvSpPr>
          <p:cNvPr id="8" name="Rounded Rectangle 7"/>
          <p:cNvSpPr/>
          <p:nvPr/>
        </p:nvSpPr>
        <p:spPr>
          <a:xfrm>
            <a:off x="3786182" y="2571744"/>
            <a:ext cx="2928958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/>
              <a:t>Job</a:t>
            </a:r>
            <a:r>
              <a:rPr lang="en-AU" dirty="0" smtClean="0"/>
              <a:t> analysis</a:t>
            </a:r>
            <a:endParaRPr lang="en-AU" dirty="0"/>
          </a:p>
        </p:txBody>
      </p:sp>
      <p:sp>
        <p:nvSpPr>
          <p:cNvPr id="9" name="Rounded Rectangle 8"/>
          <p:cNvSpPr/>
          <p:nvPr/>
        </p:nvSpPr>
        <p:spPr>
          <a:xfrm>
            <a:off x="3714744" y="4500570"/>
            <a:ext cx="2928958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/>
              <a:t>Job</a:t>
            </a:r>
            <a:r>
              <a:rPr lang="en-AU" dirty="0" smtClean="0"/>
              <a:t> evaluations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>
                <a:effectLst>
                  <a:outerShdw blurRad="38100" dist="38100" dir="2700000" algn="tl">
                    <a:srgbClr val="000000"/>
                  </a:outerShdw>
                </a:effectLst>
              </a:rPr>
              <a:t>Recruitment and Selection</a:t>
            </a:r>
            <a:endParaRPr lang="en-AU" sz="4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6832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Definitions</a:t>
            </a:r>
          </a:p>
          <a:p>
            <a:pPr>
              <a:lnSpc>
                <a:spcPct val="90000"/>
              </a:lnSpc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RECRUITMENT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The search for and discovery of potential applicants for actual or anticipated vacancies</a:t>
            </a:r>
          </a:p>
          <a:p>
            <a:pPr>
              <a:lnSpc>
                <a:spcPct val="90000"/>
              </a:lnSpc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SELECTION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The process of gathering information for the purpose of evaluating and deciding who should be hired</a:t>
            </a:r>
          </a:p>
          <a:p>
            <a:pPr>
              <a:lnSpc>
                <a:spcPct val="90000"/>
              </a:lnSpc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JOB ANALYSIS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The process of describing and recording jobs</a:t>
            </a:r>
            <a:endParaRPr lang="en-AU" sz="24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Recruitment &amp; Selection - John Mc Donald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8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8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8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68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68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68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8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8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68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68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3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83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83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3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83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83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8325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660" name="Rectangle 4"/>
          <p:cNvSpPr>
            <a:spLocks noGrp="1" noChangeArrowheads="1"/>
          </p:cNvSpPr>
          <p:nvPr>
            <p:ph type="title"/>
          </p:nvPr>
        </p:nvSpPr>
        <p:spPr>
          <a:xfrm>
            <a:off x="687388" y="306388"/>
            <a:ext cx="7769225" cy="758825"/>
          </a:xfrm>
          <a:solidFill>
            <a:schemeClr val="accent2"/>
          </a:solidFill>
          <a:ln w="12700" cap="flat">
            <a:solidFill>
              <a:schemeClr val="bg1"/>
            </a:solidFill>
          </a:ln>
        </p:spPr>
        <p:txBody>
          <a:bodyPr lIns="90488" tIns="44450" rIns="90488" bIns="44450">
            <a:normAutofit fontScale="90000"/>
          </a:bodyPr>
          <a:lstStyle/>
          <a:p>
            <a:r>
              <a:rPr lang="en-AU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Human resource planning</a:t>
            </a:r>
          </a:p>
        </p:txBody>
      </p:sp>
      <p:sp>
        <p:nvSpPr>
          <p:cNvPr id="4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Recruitment &amp; Selection - John Mc Donald</a:t>
            </a:r>
          </a:p>
        </p:txBody>
      </p:sp>
      <p:sp>
        <p:nvSpPr>
          <p:cNvPr id="58265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58265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grpSp>
        <p:nvGrpSpPr>
          <p:cNvPr id="582661" name="Group 5"/>
          <p:cNvGrpSpPr>
            <a:grpSpLocks/>
          </p:cNvGrpSpPr>
          <p:nvPr/>
        </p:nvGrpSpPr>
        <p:grpSpPr bwMode="auto">
          <a:xfrm>
            <a:off x="452438" y="4491038"/>
            <a:ext cx="2651125" cy="2346325"/>
            <a:chOff x="285" y="2829"/>
            <a:chExt cx="1670" cy="1478"/>
          </a:xfrm>
        </p:grpSpPr>
        <p:pic>
          <p:nvPicPr>
            <p:cNvPr id="582662" name="Picture 6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" y="2829"/>
              <a:ext cx="1670" cy="1478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582663" name="Rectangle 7"/>
            <p:cNvSpPr>
              <a:spLocks noChangeArrowheads="1"/>
            </p:cNvSpPr>
            <p:nvPr/>
          </p:nvSpPr>
          <p:spPr bwMode="auto">
            <a:xfrm>
              <a:off x="349" y="3090"/>
              <a:ext cx="1258" cy="882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kumimoji="0" lang="en-AU" sz="1600" b="1"/>
                <a:t>If surplus</a:t>
              </a:r>
              <a:r>
                <a:rPr kumimoji="0" lang="en-AU" sz="1600"/>
                <a:t>:</a:t>
              </a:r>
            </a:p>
            <a:p>
              <a:pPr algn="ctr" eaLnBrk="0" hangingPunct="0"/>
              <a:r>
                <a:rPr kumimoji="0" lang="en-AU" sz="1600"/>
                <a:t>stop recruiting; reduction </a:t>
              </a:r>
            </a:p>
            <a:p>
              <a:pPr algn="ctr" eaLnBrk="0" hangingPunct="0"/>
              <a:r>
                <a:rPr kumimoji="0" lang="en-AU" sz="1600"/>
                <a:t>in casuals part-time </a:t>
              </a:r>
            </a:p>
            <a:p>
              <a:pPr algn="ctr" eaLnBrk="0" hangingPunct="0"/>
              <a:r>
                <a:rPr kumimoji="0" lang="en-AU" sz="1600"/>
                <a:t>employment; Early </a:t>
              </a:r>
            </a:p>
            <a:p>
              <a:pPr algn="ctr" eaLnBrk="0" hangingPunct="0"/>
              <a:r>
                <a:rPr kumimoji="0" lang="en-AU" sz="1600"/>
                <a:t>retirement &amp; retrenchment</a:t>
              </a:r>
              <a:endParaRPr kumimoji="0" lang="en-AU" sz="1800"/>
            </a:p>
            <a:p>
              <a:pPr algn="ctr"/>
              <a:endParaRPr kumimoji="0" lang="en-AU" sz="1800"/>
            </a:p>
          </p:txBody>
        </p:sp>
      </p:grpSp>
      <p:grpSp>
        <p:nvGrpSpPr>
          <p:cNvPr id="582664" name="Group 8"/>
          <p:cNvGrpSpPr>
            <a:grpSpLocks/>
          </p:cNvGrpSpPr>
          <p:nvPr/>
        </p:nvGrpSpPr>
        <p:grpSpPr bwMode="auto">
          <a:xfrm>
            <a:off x="6172200" y="4648200"/>
            <a:ext cx="2651125" cy="2041525"/>
            <a:chOff x="3888" y="2928"/>
            <a:chExt cx="1670" cy="1286"/>
          </a:xfrm>
        </p:grpSpPr>
        <p:pic>
          <p:nvPicPr>
            <p:cNvPr id="582665" name="Picture 9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88" y="2928"/>
              <a:ext cx="1670" cy="1286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582666" name="Rectangle 10"/>
            <p:cNvSpPr>
              <a:spLocks noChangeArrowheads="1"/>
            </p:cNvSpPr>
            <p:nvPr/>
          </p:nvSpPr>
          <p:spPr bwMode="auto">
            <a:xfrm>
              <a:off x="3952" y="3157"/>
              <a:ext cx="1258" cy="753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kumimoji="0" lang="en-AU" sz="1600" b="1"/>
                <a:t>If shortage:</a:t>
              </a:r>
            </a:p>
            <a:p>
              <a:pPr algn="ctr" eaLnBrk="0" hangingPunct="0"/>
              <a:r>
                <a:rPr kumimoji="0" lang="en-AU" sz="1600"/>
                <a:t>Increase overtime, </a:t>
              </a:r>
            </a:p>
            <a:p>
              <a:pPr algn="ctr" eaLnBrk="0" hangingPunct="0"/>
              <a:r>
                <a:rPr kumimoji="0" lang="en-AU" sz="1600"/>
                <a:t>increase casuals &amp; PT’s</a:t>
              </a:r>
            </a:p>
            <a:p>
              <a:pPr algn="ctr" eaLnBrk="0" hangingPunct="0"/>
              <a:r>
                <a:rPr kumimoji="0" lang="en-AU" sz="1600"/>
                <a:t>Postpone retirements;</a:t>
              </a:r>
            </a:p>
            <a:p>
              <a:pPr algn="ctr" eaLnBrk="0" hangingPunct="0"/>
              <a:r>
                <a:rPr kumimoji="0" lang="en-AU" sz="1600"/>
                <a:t>accelerate T&amp;D</a:t>
              </a:r>
            </a:p>
          </p:txBody>
        </p:sp>
      </p:grpSp>
      <p:grpSp>
        <p:nvGrpSpPr>
          <p:cNvPr id="582667" name="Group 11"/>
          <p:cNvGrpSpPr>
            <a:grpSpLocks/>
          </p:cNvGrpSpPr>
          <p:nvPr/>
        </p:nvGrpSpPr>
        <p:grpSpPr bwMode="auto">
          <a:xfrm>
            <a:off x="833438" y="1366838"/>
            <a:ext cx="2117725" cy="1279525"/>
            <a:chOff x="525" y="861"/>
            <a:chExt cx="1334" cy="806"/>
          </a:xfrm>
        </p:grpSpPr>
        <p:pic>
          <p:nvPicPr>
            <p:cNvPr id="582668" name="Picture 12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25" y="861"/>
              <a:ext cx="1334" cy="806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582669" name="Rectangle 13"/>
            <p:cNvSpPr>
              <a:spLocks noChangeArrowheads="1"/>
            </p:cNvSpPr>
            <p:nvPr/>
          </p:nvSpPr>
          <p:spPr bwMode="auto">
            <a:xfrm>
              <a:off x="589" y="896"/>
              <a:ext cx="1126" cy="589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kumimoji="0" lang="en-AU" sz="2000" b="1"/>
                <a:t>Organisational</a:t>
              </a:r>
            </a:p>
            <a:p>
              <a:pPr algn="ctr" eaLnBrk="0" hangingPunct="0"/>
              <a:r>
                <a:rPr kumimoji="0" lang="en-AU" sz="2000" b="1"/>
                <a:t>objectives</a:t>
              </a:r>
            </a:p>
          </p:txBody>
        </p:sp>
      </p:grpSp>
      <p:grpSp>
        <p:nvGrpSpPr>
          <p:cNvPr id="582670" name="Group 14"/>
          <p:cNvGrpSpPr>
            <a:grpSpLocks/>
          </p:cNvGrpSpPr>
          <p:nvPr/>
        </p:nvGrpSpPr>
        <p:grpSpPr bwMode="auto">
          <a:xfrm>
            <a:off x="3348038" y="1366838"/>
            <a:ext cx="2117725" cy="1279525"/>
            <a:chOff x="2109" y="861"/>
            <a:chExt cx="1334" cy="806"/>
          </a:xfrm>
        </p:grpSpPr>
        <p:pic>
          <p:nvPicPr>
            <p:cNvPr id="582671" name="Picture 15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109" y="861"/>
              <a:ext cx="1334" cy="806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582672" name="Rectangle 16"/>
            <p:cNvSpPr>
              <a:spLocks noChangeArrowheads="1"/>
            </p:cNvSpPr>
            <p:nvPr/>
          </p:nvSpPr>
          <p:spPr bwMode="auto">
            <a:xfrm>
              <a:off x="2173" y="896"/>
              <a:ext cx="1126" cy="589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kumimoji="0" lang="en-AU" sz="2000" b="1"/>
                <a:t>Human resource</a:t>
              </a:r>
            </a:p>
            <a:p>
              <a:pPr algn="ctr" eaLnBrk="0" hangingPunct="0"/>
              <a:r>
                <a:rPr kumimoji="0" lang="en-AU" sz="2000" b="1"/>
                <a:t>demand</a:t>
              </a:r>
            </a:p>
          </p:txBody>
        </p:sp>
      </p:grpSp>
      <p:grpSp>
        <p:nvGrpSpPr>
          <p:cNvPr id="582673" name="Group 17"/>
          <p:cNvGrpSpPr>
            <a:grpSpLocks/>
          </p:cNvGrpSpPr>
          <p:nvPr/>
        </p:nvGrpSpPr>
        <p:grpSpPr bwMode="auto">
          <a:xfrm>
            <a:off x="6091238" y="1366838"/>
            <a:ext cx="2117725" cy="1279525"/>
            <a:chOff x="3837" y="861"/>
            <a:chExt cx="1334" cy="806"/>
          </a:xfrm>
        </p:grpSpPr>
        <p:pic>
          <p:nvPicPr>
            <p:cNvPr id="582674" name="Picture 18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837" y="861"/>
              <a:ext cx="1334" cy="806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582675" name="Rectangle 19"/>
            <p:cNvSpPr>
              <a:spLocks noChangeArrowheads="1"/>
            </p:cNvSpPr>
            <p:nvPr/>
          </p:nvSpPr>
          <p:spPr bwMode="auto">
            <a:xfrm>
              <a:off x="3901" y="896"/>
              <a:ext cx="1126" cy="589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kumimoji="0" lang="en-AU" sz="2000" b="1"/>
                <a:t>Human resource </a:t>
              </a:r>
            </a:p>
            <a:p>
              <a:pPr algn="ctr" eaLnBrk="0" hangingPunct="0"/>
              <a:r>
                <a:rPr kumimoji="0" lang="en-AU" sz="2000" b="1"/>
                <a:t>supply</a:t>
              </a:r>
            </a:p>
          </p:txBody>
        </p:sp>
      </p:grpSp>
      <p:grpSp>
        <p:nvGrpSpPr>
          <p:cNvPr id="582676" name="Group 20"/>
          <p:cNvGrpSpPr>
            <a:grpSpLocks/>
          </p:cNvGrpSpPr>
          <p:nvPr/>
        </p:nvGrpSpPr>
        <p:grpSpPr bwMode="auto">
          <a:xfrm>
            <a:off x="3119438" y="2890838"/>
            <a:ext cx="2651125" cy="1431925"/>
            <a:chOff x="1965" y="1821"/>
            <a:chExt cx="1670" cy="902"/>
          </a:xfrm>
        </p:grpSpPr>
        <p:pic>
          <p:nvPicPr>
            <p:cNvPr id="582677" name="Picture 21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965" y="1821"/>
              <a:ext cx="1670" cy="902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582678" name="Rectangle 22"/>
            <p:cNvSpPr>
              <a:spLocks noChangeArrowheads="1"/>
            </p:cNvSpPr>
            <p:nvPr/>
          </p:nvSpPr>
          <p:spPr bwMode="auto">
            <a:xfrm>
              <a:off x="2029" y="2044"/>
              <a:ext cx="1462" cy="470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kumimoji="0" lang="en-AU" sz="1800" b="1"/>
                <a:t>HR requirements</a:t>
              </a:r>
              <a:r>
                <a:rPr kumimoji="0" lang="en-AU" sz="1800"/>
                <a:t>:</a:t>
              </a:r>
            </a:p>
            <a:p>
              <a:pPr algn="ctr" eaLnBrk="0" hangingPunct="0"/>
              <a:r>
                <a:rPr kumimoji="0" lang="en-AU" sz="1800"/>
                <a:t>Number, skill,</a:t>
              </a:r>
            </a:p>
            <a:p>
              <a:pPr algn="ctr" eaLnBrk="0" hangingPunct="0"/>
              <a:r>
                <a:rPr kumimoji="0" lang="en-AU" sz="1800"/>
                <a:t>occupation, performance</a:t>
              </a:r>
            </a:p>
            <a:p>
              <a:pPr algn="ctr" eaLnBrk="0" hangingPunct="0"/>
              <a:r>
                <a:rPr kumimoji="0" lang="en-AU" sz="1800"/>
                <a:t>and experience</a:t>
              </a:r>
            </a:p>
            <a:p>
              <a:pPr algn="ctr"/>
              <a:endParaRPr kumimoji="0" lang="en-AU" sz="1800"/>
            </a:p>
          </p:txBody>
        </p:sp>
      </p:grpSp>
      <p:grpSp>
        <p:nvGrpSpPr>
          <p:cNvPr id="582679" name="Group 23"/>
          <p:cNvGrpSpPr>
            <a:grpSpLocks/>
          </p:cNvGrpSpPr>
          <p:nvPr/>
        </p:nvGrpSpPr>
        <p:grpSpPr bwMode="auto">
          <a:xfrm>
            <a:off x="6091238" y="2890838"/>
            <a:ext cx="2574925" cy="1431925"/>
            <a:chOff x="3837" y="1821"/>
            <a:chExt cx="1622" cy="902"/>
          </a:xfrm>
        </p:grpSpPr>
        <p:pic>
          <p:nvPicPr>
            <p:cNvPr id="582680" name="Picture 24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37" y="1821"/>
              <a:ext cx="1622" cy="902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582681" name="Rectangle 25"/>
            <p:cNvSpPr>
              <a:spLocks noChangeArrowheads="1"/>
            </p:cNvSpPr>
            <p:nvPr/>
          </p:nvSpPr>
          <p:spPr bwMode="auto">
            <a:xfrm>
              <a:off x="3901" y="2044"/>
              <a:ext cx="1414" cy="470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kumimoji="0" lang="en-AU" sz="1800" b="1"/>
                <a:t>HR inventory:</a:t>
              </a:r>
            </a:p>
            <a:p>
              <a:pPr algn="ctr" eaLnBrk="0" hangingPunct="0"/>
              <a:r>
                <a:rPr kumimoji="0" lang="en-AU" sz="1800"/>
                <a:t>Number, skill,</a:t>
              </a:r>
            </a:p>
            <a:p>
              <a:pPr algn="ctr" eaLnBrk="0" hangingPunct="0"/>
              <a:r>
                <a:rPr kumimoji="0" lang="en-AU" sz="1800"/>
                <a:t>occupation, performance</a:t>
              </a:r>
            </a:p>
            <a:p>
              <a:pPr algn="ctr" eaLnBrk="0" hangingPunct="0"/>
              <a:r>
                <a:rPr kumimoji="0" lang="en-AU" sz="1800"/>
                <a:t>and experience</a:t>
              </a:r>
            </a:p>
            <a:p>
              <a:pPr algn="ctr"/>
              <a:endParaRPr kumimoji="0" lang="en-AU" sz="1800"/>
            </a:p>
          </p:txBody>
        </p:sp>
      </p:grpSp>
      <p:sp>
        <p:nvSpPr>
          <p:cNvPr id="582682" name="Rectangle 26"/>
          <p:cNvSpPr>
            <a:spLocks noChangeArrowheads="1"/>
          </p:cNvSpPr>
          <p:nvPr/>
        </p:nvSpPr>
        <p:spPr bwMode="auto">
          <a:xfrm>
            <a:off x="3887788" y="4497388"/>
            <a:ext cx="1063625" cy="4540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kumimoji="0" lang="en-AU" sz="1800">
                <a:solidFill>
                  <a:schemeClr val="bg1"/>
                </a:solidFill>
              </a:rPr>
              <a:t>Variances</a:t>
            </a:r>
          </a:p>
        </p:txBody>
      </p:sp>
      <p:sp>
        <p:nvSpPr>
          <p:cNvPr id="582683" name="Line 27"/>
          <p:cNvSpPr>
            <a:spLocks noChangeShapeType="1"/>
          </p:cNvSpPr>
          <p:nvPr/>
        </p:nvSpPr>
        <p:spPr bwMode="auto">
          <a:xfrm>
            <a:off x="4419600" y="5054600"/>
            <a:ext cx="0" cy="488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582684" name="Line 28"/>
          <p:cNvSpPr>
            <a:spLocks noChangeShapeType="1"/>
          </p:cNvSpPr>
          <p:nvPr/>
        </p:nvSpPr>
        <p:spPr bwMode="auto">
          <a:xfrm flipH="1">
            <a:off x="3035300" y="5562600"/>
            <a:ext cx="14033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582685" name="Line 29"/>
          <p:cNvSpPr>
            <a:spLocks noChangeShapeType="1"/>
          </p:cNvSpPr>
          <p:nvPr/>
        </p:nvSpPr>
        <p:spPr bwMode="auto">
          <a:xfrm>
            <a:off x="4445000" y="5562600"/>
            <a:ext cx="17081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582686" name="Line 30"/>
          <p:cNvSpPr>
            <a:spLocks noChangeShapeType="1"/>
          </p:cNvSpPr>
          <p:nvPr/>
        </p:nvSpPr>
        <p:spPr bwMode="auto">
          <a:xfrm>
            <a:off x="4343400" y="2540000"/>
            <a:ext cx="0" cy="336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582687" name="Line 31"/>
          <p:cNvSpPr>
            <a:spLocks noChangeShapeType="1"/>
          </p:cNvSpPr>
          <p:nvPr/>
        </p:nvSpPr>
        <p:spPr bwMode="auto">
          <a:xfrm>
            <a:off x="7239000" y="2616200"/>
            <a:ext cx="0" cy="260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582688" name="Line 32"/>
          <p:cNvSpPr>
            <a:spLocks noChangeShapeType="1"/>
          </p:cNvSpPr>
          <p:nvPr/>
        </p:nvSpPr>
        <p:spPr bwMode="auto">
          <a:xfrm>
            <a:off x="7315200" y="4292600"/>
            <a:ext cx="0" cy="184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582689" name="Line 33"/>
          <p:cNvSpPr>
            <a:spLocks noChangeShapeType="1"/>
          </p:cNvSpPr>
          <p:nvPr/>
        </p:nvSpPr>
        <p:spPr bwMode="auto">
          <a:xfrm flipH="1">
            <a:off x="5016500" y="4521200"/>
            <a:ext cx="2317750" cy="107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582690" name="Line 34"/>
          <p:cNvSpPr>
            <a:spLocks noChangeShapeType="1"/>
          </p:cNvSpPr>
          <p:nvPr/>
        </p:nvSpPr>
        <p:spPr bwMode="auto">
          <a:xfrm>
            <a:off x="4419600" y="4292600"/>
            <a:ext cx="0" cy="184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582691" name="Line 35"/>
          <p:cNvSpPr>
            <a:spLocks noChangeShapeType="1"/>
          </p:cNvSpPr>
          <p:nvPr/>
        </p:nvSpPr>
        <p:spPr bwMode="auto">
          <a:xfrm>
            <a:off x="2921000" y="1905000"/>
            <a:ext cx="412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582692" name="Line 36"/>
          <p:cNvSpPr>
            <a:spLocks noChangeShapeType="1"/>
          </p:cNvSpPr>
          <p:nvPr/>
        </p:nvSpPr>
        <p:spPr bwMode="auto">
          <a:xfrm>
            <a:off x="5359400" y="1905000"/>
            <a:ext cx="7175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582693" name="Rectangle 37"/>
          <p:cNvSpPr>
            <a:spLocks noChangeArrowheads="1"/>
          </p:cNvSpPr>
          <p:nvPr/>
        </p:nvSpPr>
        <p:spPr bwMode="auto">
          <a:xfrm>
            <a:off x="1906588" y="3430588"/>
            <a:ext cx="682625" cy="530225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kumimoji="0" lang="en-AU" sz="1800">
                <a:solidFill>
                  <a:schemeClr val="bg1"/>
                </a:solidFill>
              </a:rPr>
              <a:t>Nil</a:t>
            </a:r>
          </a:p>
        </p:txBody>
      </p:sp>
      <p:sp>
        <p:nvSpPr>
          <p:cNvPr id="582694" name="Rectangle 38"/>
          <p:cNvSpPr>
            <a:spLocks noChangeArrowheads="1"/>
          </p:cNvSpPr>
          <p:nvPr/>
        </p:nvSpPr>
        <p:spPr bwMode="auto">
          <a:xfrm>
            <a:off x="687388" y="3354388"/>
            <a:ext cx="682625" cy="606425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kumimoji="0" lang="en-AU" sz="1800">
                <a:solidFill>
                  <a:schemeClr val="bg1"/>
                </a:solidFill>
              </a:rPr>
              <a:t>No </a:t>
            </a:r>
          </a:p>
          <a:p>
            <a:pPr algn="ctr" eaLnBrk="0" hangingPunct="0"/>
            <a:r>
              <a:rPr kumimoji="0" lang="en-AU" sz="1800">
                <a:solidFill>
                  <a:schemeClr val="bg1"/>
                </a:solidFill>
              </a:rPr>
              <a:t>Action</a:t>
            </a:r>
          </a:p>
        </p:txBody>
      </p:sp>
      <p:sp>
        <p:nvSpPr>
          <p:cNvPr id="582695" name="Line 39"/>
          <p:cNvSpPr>
            <a:spLocks noChangeShapeType="1"/>
          </p:cNvSpPr>
          <p:nvPr/>
        </p:nvSpPr>
        <p:spPr bwMode="auto">
          <a:xfrm flipH="1" flipV="1">
            <a:off x="2651125" y="3946525"/>
            <a:ext cx="1250950" cy="793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582696" name="Line 40"/>
          <p:cNvSpPr>
            <a:spLocks noChangeShapeType="1"/>
          </p:cNvSpPr>
          <p:nvPr/>
        </p:nvSpPr>
        <p:spPr bwMode="auto">
          <a:xfrm flipH="1">
            <a:off x="1435100" y="3733800"/>
            <a:ext cx="4889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582697" name="Freeform 41"/>
          <p:cNvSpPr>
            <a:spLocks/>
          </p:cNvSpPr>
          <p:nvPr/>
        </p:nvSpPr>
        <p:spPr bwMode="auto">
          <a:xfrm>
            <a:off x="3070225" y="4933950"/>
            <a:ext cx="1258888" cy="1368425"/>
          </a:xfrm>
          <a:custGeom>
            <a:avLst/>
            <a:gdLst/>
            <a:ahLst/>
            <a:cxnLst>
              <a:cxn ang="0">
                <a:pos x="519" y="0"/>
              </a:cxn>
              <a:cxn ang="0">
                <a:pos x="604" y="110"/>
              </a:cxn>
              <a:cxn ang="0">
                <a:pos x="676" y="212"/>
              </a:cxn>
              <a:cxn ang="0">
                <a:pos x="730" y="322"/>
              </a:cxn>
              <a:cxn ang="0">
                <a:pos x="770" y="418"/>
              </a:cxn>
              <a:cxn ang="0">
                <a:pos x="779" y="463"/>
              </a:cxn>
              <a:cxn ang="0">
                <a:pos x="788" y="508"/>
              </a:cxn>
              <a:cxn ang="0">
                <a:pos x="792" y="553"/>
              </a:cxn>
              <a:cxn ang="0">
                <a:pos x="792" y="591"/>
              </a:cxn>
              <a:cxn ang="0">
                <a:pos x="788" y="623"/>
              </a:cxn>
              <a:cxn ang="0">
                <a:pos x="774" y="656"/>
              </a:cxn>
              <a:cxn ang="0">
                <a:pos x="761" y="681"/>
              </a:cxn>
              <a:cxn ang="0">
                <a:pos x="739" y="707"/>
              </a:cxn>
              <a:cxn ang="0">
                <a:pos x="609" y="823"/>
              </a:cxn>
              <a:cxn ang="0">
                <a:pos x="569" y="848"/>
              </a:cxn>
              <a:cxn ang="0">
                <a:pos x="519" y="861"/>
              </a:cxn>
              <a:cxn ang="0">
                <a:pos x="461" y="861"/>
              </a:cxn>
              <a:cxn ang="0">
                <a:pos x="394" y="848"/>
              </a:cxn>
              <a:cxn ang="0">
                <a:pos x="327" y="823"/>
              </a:cxn>
              <a:cxn ang="0">
                <a:pos x="255" y="784"/>
              </a:cxn>
              <a:cxn ang="0">
                <a:pos x="179" y="733"/>
              </a:cxn>
              <a:cxn ang="0">
                <a:pos x="98" y="675"/>
              </a:cxn>
              <a:cxn ang="0">
                <a:pos x="31" y="733"/>
              </a:cxn>
              <a:cxn ang="0">
                <a:pos x="0" y="456"/>
              </a:cxn>
              <a:cxn ang="0">
                <a:pos x="291" y="501"/>
              </a:cxn>
              <a:cxn ang="0">
                <a:pos x="228" y="559"/>
              </a:cxn>
              <a:cxn ang="0">
                <a:pos x="345" y="643"/>
              </a:cxn>
              <a:cxn ang="0">
                <a:pos x="403" y="675"/>
              </a:cxn>
              <a:cxn ang="0">
                <a:pos x="461" y="707"/>
              </a:cxn>
              <a:cxn ang="0">
                <a:pos x="515" y="726"/>
              </a:cxn>
              <a:cxn ang="0">
                <a:pos x="564" y="739"/>
              </a:cxn>
              <a:cxn ang="0">
                <a:pos x="609" y="745"/>
              </a:cxn>
              <a:cxn ang="0">
                <a:pos x="654" y="739"/>
              </a:cxn>
              <a:cxn ang="0">
                <a:pos x="663" y="681"/>
              </a:cxn>
              <a:cxn ang="0">
                <a:pos x="658" y="611"/>
              </a:cxn>
              <a:cxn ang="0">
                <a:pos x="640" y="534"/>
              </a:cxn>
              <a:cxn ang="0">
                <a:pos x="609" y="456"/>
              </a:cxn>
              <a:cxn ang="0">
                <a:pos x="569" y="373"/>
              </a:cxn>
              <a:cxn ang="0">
                <a:pos x="519" y="289"/>
              </a:cxn>
              <a:cxn ang="0">
                <a:pos x="461" y="200"/>
              </a:cxn>
              <a:cxn ang="0">
                <a:pos x="389" y="116"/>
              </a:cxn>
              <a:cxn ang="0">
                <a:pos x="519" y="0"/>
              </a:cxn>
            </a:cxnLst>
            <a:rect l="0" t="0" r="r" b="b"/>
            <a:pathLst>
              <a:path w="793" h="862">
                <a:moveTo>
                  <a:pt x="519" y="0"/>
                </a:moveTo>
                <a:lnTo>
                  <a:pt x="604" y="110"/>
                </a:lnTo>
                <a:lnTo>
                  <a:pt x="676" y="212"/>
                </a:lnTo>
                <a:lnTo>
                  <a:pt x="730" y="322"/>
                </a:lnTo>
                <a:lnTo>
                  <a:pt x="770" y="418"/>
                </a:lnTo>
                <a:lnTo>
                  <a:pt x="779" y="463"/>
                </a:lnTo>
                <a:lnTo>
                  <a:pt x="788" y="508"/>
                </a:lnTo>
                <a:lnTo>
                  <a:pt x="792" y="553"/>
                </a:lnTo>
                <a:lnTo>
                  <a:pt x="792" y="591"/>
                </a:lnTo>
                <a:lnTo>
                  <a:pt x="788" y="623"/>
                </a:lnTo>
                <a:lnTo>
                  <a:pt x="774" y="656"/>
                </a:lnTo>
                <a:lnTo>
                  <a:pt x="761" y="681"/>
                </a:lnTo>
                <a:lnTo>
                  <a:pt x="739" y="707"/>
                </a:lnTo>
                <a:lnTo>
                  <a:pt x="609" y="823"/>
                </a:lnTo>
                <a:lnTo>
                  <a:pt x="569" y="848"/>
                </a:lnTo>
                <a:lnTo>
                  <a:pt x="519" y="861"/>
                </a:lnTo>
                <a:lnTo>
                  <a:pt x="461" y="861"/>
                </a:lnTo>
                <a:lnTo>
                  <a:pt x="394" y="848"/>
                </a:lnTo>
                <a:lnTo>
                  <a:pt x="327" y="823"/>
                </a:lnTo>
                <a:lnTo>
                  <a:pt x="255" y="784"/>
                </a:lnTo>
                <a:lnTo>
                  <a:pt x="179" y="733"/>
                </a:lnTo>
                <a:lnTo>
                  <a:pt x="98" y="675"/>
                </a:lnTo>
                <a:lnTo>
                  <a:pt x="31" y="733"/>
                </a:lnTo>
                <a:lnTo>
                  <a:pt x="0" y="456"/>
                </a:lnTo>
                <a:lnTo>
                  <a:pt x="291" y="501"/>
                </a:lnTo>
                <a:lnTo>
                  <a:pt x="228" y="559"/>
                </a:lnTo>
                <a:lnTo>
                  <a:pt x="345" y="643"/>
                </a:lnTo>
                <a:lnTo>
                  <a:pt x="403" y="675"/>
                </a:lnTo>
                <a:lnTo>
                  <a:pt x="461" y="707"/>
                </a:lnTo>
                <a:lnTo>
                  <a:pt x="515" y="726"/>
                </a:lnTo>
                <a:lnTo>
                  <a:pt x="564" y="739"/>
                </a:lnTo>
                <a:lnTo>
                  <a:pt x="609" y="745"/>
                </a:lnTo>
                <a:lnTo>
                  <a:pt x="654" y="739"/>
                </a:lnTo>
                <a:lnTo>
                  <a:pt x="663" y="681"/>
                </a:lnTo>
                <a:lnTo>
                  <a:pt x="658" y="611"/>
                </a:lnTo>
                <a:lnTo>
                  <a:pt x="640" y="534"/>
                </a:lnTo>
                <a:lnTo>
                  <a:pt x="609" y="456"/>
                </a:lnTo>
                <a:lnTo>
                  <a:pt x="569" y="373"/>
                </a:lnTo>
                <a:lnTo>
                  <a:pt x="519" y="289"/>
                </a:lnTo>
                <a:lnTo>
                  <a:pt x="461" y="200"/>
                </a:lnTo>
                <a:lnTo>
                  <a:pt x="389" y="116"/>
                </a:lnTo>
                <a:lnTo>
                  <a:pt x="519" y="0"/>
                </a:lnTo>
              </a:path>
            </a:pathLst>
          </a:custGeom>
          <a:solidFill>
            <a:srgbClr val="DDDDDD"/>
          </a:solidFill>
          <a:ln w="127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endParaRPr lang="en-AU"/>
          </a:p>
        </p:txBody>
      </p:sp>
      <p:sp>
        <p:nvSpPr>
          <p:cNvPr id="582698" name="Freeform 42"/>
          <p:cNvSpPr>
            <a:spLocks/>
          </p:cNvSpPr>
          <p:nvPr/>
        </p:nvSpPr>
        <p:spPr bwMode="auto">
          <a:xfrm>
            <a:off x="4702175" y="4991100"/>
            <a:ext cx="1177925" cy="1247775"/>
          </a:xfrm>
          <a:custGeom>
            <a:avLst/>
            <a:gdLst/>
            <a:ahLst/>
            <a:cxnLst>
              <a:cxn ang="0">
                <a:pos x="166" y="0"/>
              </a:cxn>
              <a:cxn ang="0">
                <a:pos x="107" y="76"/>
              </a:cxn>
              <a:cxn ang="0">
                <a:pos x="60" y="152"/>
              </a:cxn>
              <a:cxn ang="0">
                <a:pos x="24" y="234"/>
              </a:cxn>
              <a:cxn ang="0">
                <a:pos x="6" y="317"/>
              </a:cxn>
              <a:cxn ang="0">
                <a:pos x="0" y="392"/>
              </a:cxn>
              <a:cxn ang="0">
                <a:pos x="12" y="462"/>
              </a:cxn>
              <a:cxn ang="0">
                <a:pos x="42" y="532"/>
              </a:cxn>
              <a:cxn ang="0">
                <a:pos x="83" y="582"/>
              </a:cxn>
              <a:cxn ang="0">
                <a:pos x="220" y="715"/>
              </a:cxn>
              <a:cxn ang="0">
                <a:pos x="261" y="747"/>
              </a:cxn>
              <a:cxn ang="0">
                <a:pos x="314" y="766"/>
              </a:cxn>
              <a:cxn ang="0">
                <a:pos x="368" y="778"/>
              </a:cxn>
              <a:cxn ang="0">
                <a:pos x="421" y="785"/>
              </a:cxn>
              <a:cxn ang="0">
                <a:pos x="480" y="772"/>
              </a:cxn>
              <a:cxn ang="0">
                <a:pos x="545" y="759"/>
              </a:cxn>
              <a:cxn ang="0">
                <a:pos x="605" y="734"/>
              </a:cxn>
              <a:cxn ang="0">
                <a:pos x="670" y="696"/>
              </a:cxn>
              <a:cxn ang="0">
                <a:pos x="741" y="759"/>
              </a:cxn>
              <a:cxn ang="0">
                <a:pos x="723" y="525"/>
              </a:cxn>
              <a:cxn ang="0">
                <a:pos x="463" y="500"/>
              </a:cxn>
              <a:cxn ang="0">
                <a:pos x="534" y="563"/>
              </a:cxn>
              <a:cxn ang="0">
                <a:pos x="433" y="614"/>
              </a:cxn>
              <a:cxn ang="0">
                <a:pos x="338" y="646"/>
              </a:cxn>
              <a:cxn ang="0">
                <a:pos x="249" y="652"/>
              </a:cxn>
              <a:cxn ang="0">
                <a:pos x="166" y="633"/>
              </a:cxn>
              <a:cxn ang="0">
                <a:pos x="149" y="576"/>
              </a:cxn>
              <a:cxn ang="0">
                <a:pos x="143" y="513"/>
              </a:cxn>
              <a:cxn ang="0">
                <a:pos x="143" y="449"/>
              </a:cxn>
              <a:cxn ang="0">
                <a:pos x="154" y="386"/>
              </a:cxn>
              <a:cxn ang="0">
                <a:pos x="178" y="323"/>
              </a:cxn>
              <a:cxn ang="0">
                <a:pos x="214" y="253"/>
              </a:cxn>
              <a:cxn ang="0">
                <a:pos x="255" y="190"/>
              </a:cxn>
              <a:cxn ang="0">
                <a:pos x="303" y="133"/>
              </a:cxn>
              <a:cxn ang="0">
                <a:pos x="166" y="0"/>
              </a:cxn>
            </a:cxnLst>
            <a:rect l="0" t="0" r="r" b="b"/>
            <a:pathLst>
              <a:path w="742" h="786">
                <a:moveTo>
                  <a:pt x="166" y="0"/>
                </a:moveTo>
                <a:lnTo>
                  <a:pt x="107" y="76"/>
                </a:lnTo>
                <a:lnTo>
                  <a:pt x="60" y="152"/>
                </a:lnTo>
                <a:lnTo>
                  <a:pt x="24" y="234"/>
                </a:lnTo>
                <a:lnTo>
                  <a:pt x="6" y="317"/>
                </a:lnTo>
                <a:lnTo>
                  <a:pt x="0" y="392"/>
                </a:lnTo>
                <a:lnTo>
                  <a:pt x="12" y="462"/>
                </a:lnTo>
                <a:lnTo>
                  <a:pt x="42" y="532"/>
                </a:lnTo>
                <a:lnTo>
                  <a:pt x="83" y="582"/>
                </a:lnTo>
                <a:lnTo>
                  <a:pt x="220" y="715"/>
                </a:lnTo>
                <a:lnTo>
                  <a:pt x="261" y="747"/>
                </a:lnTo>
                <a:lnTo>
                  <a:pt x="314" y="766"/>
                </a:lnTo>
                <a:lnTo>
                  <a:pt x="368" y="778"/>
                </a:lnTo>
                <a:lnTo>
                  <a:pt x="421" y="785"/>
                </a:lnTo>
                <a:lnTo>
                  <a:pt x="480" y="772"/>
                </a:lnTo>
                <a:lnTo>
                  <a:pt x="545" y="759"/>
                </a:lnTo>
                <a:lnTo>
                  <a:pt x="605" y="734"/>
                </a:lnTo>
                <a:lnTo>
                  <a:pt x="670" y="696"/>
                </a:lnTo>
                <a:lnTo>
                  <a:pt x="741" y="759"/>
                </a:lnTo>
                <a:lnTo>
                  <a:pt x="723" y="525"/>
                </a:lnTo>
                <a:lnTo>
                  <a:pt x="463" y="500"/>
                </a:lnTo>
                <a:lnTo>
                  <a:pt x="534" y="563"/>
                </a:lnTo>
                <a:lnTo>
                  <a:pt x="433" y="614"/>
                </a:lnTo>
                <a:lnTo>
                  <a:pt x="338" y="646"/>
                </a:lnTo>
                <a:lnTo>
                  <a:pt x="249" y="652"/>
                </a:lnTo>
                <a:lnTo>
                  <a:pt x="166" y="633"/>
                </a:lnTo>
                <a:lnTo>
                  <a:pt x="149" y="576"/>
                </a:lnTo>
                <a:lnTo>
                  <a:pt x="143" y="513"/>
                </a:lnTo>
                <a:lnTo>
                  <a:pt x="143" y="449"/>
                </a:lnTo>
                <a:lnTo>
                  <a:pt x="154" y="386"/>
                </a:lnTo>
                <a:lnTo>
                  <a:pt x="178" y="323"/>
                </a:lnTo>
                <a:lnTo>
                  <a:pt x="214" y="253"/>
                </a:lnTo>
                <a:lnTo>
                  <a:pt x="255" y="190"/>
                </a:lnTo>
                <a:lnTo>
                  <a:pt x="303" y="133"/>
                </a:lnTo>
                <a:lnTo>
                  <a:pt x="166" y="0"/>
                </a:lnTo>
              </a:path>
            </a:pathLst>
          </a:custGeom>
          <a:solidFill>
            <a:srgbClr val="DDDDDD"/>
          </a:solidFill>
          <a:ln w="127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Recruitment &amp; Selection - John Mc Donald</a:t>
            </a:r>
          </a:p>
        </p:txBody>
      </p:sp>
      <p:sp>
        <p:nvSpPr>
          <p:cNvPr id="585730" name="AutoShape 2"/>
          <p:cNvSpPr>
            <a:spLocks noChangeArrowheads="1"/>
          </p:cNvSpPr>
          <p:nvPr/>
        </p:nvSpPr>
        <p:spPr bwMode="auto">
          <a:xfrm>
            <a:off x="228600" y="4267200"/>
            <a:ext cx="2362200" cy="1981200"/>
          </a:xfrm>
          <a:prstGeom prst="flowChartDocument">
            <a:avLst/>
          </a:prstGeom>
          <a:solidFill>
            <a:srgbClr val="F0EFE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endParaRPr kumimoji="0" lang="en-AU" sz="2000" b="1"/>
          </a:p>
          <a:p>
            <a:pPr algn="ctr" eaLnBrk="0" hangingPunct="0"/>
            <a:endParaRPr kumimoji="0" lang="en-AU" sz="2000" b="1"/>
          </a:p>
          <a:p>
            <a:pPr algn="ctr" eaLnBrk="0" hangingPunct="0"/>
            <a:r>
              <a:rPr kumimoji="0" lang="en-AU" sz="2000" b="1"/>
              <a:t>Sources of Data</a:t>
            </a:r>
          </a:p>
          <a:p>
            <a:pPr algn="ctr" eaLnBrk="0" hangingPunct="0">
              <a:buFontTx/>
              <a:buChar char="•"/>
            </a:pPr>
            <a:r>
              <a:rPr kumimoji="0" lang="en-AU" sz="1600" b="1"/>
              <a:t>Job incumbent</a:t>
            </a:r>
          </a:p>
          <a:p>
            <a:pPr algn="ctr" eaLnBrk="0" hangingPunct="0">
              <a:buFontTx/>
              <a:buChar char="•"/>
            </a:pPr>
            <a:r>
              <a:rPr kumimoji="0" lang="en-AU" sz="1600" b="1"/>
              <a:t>Supervisor</a:t>
            </a:r>
          </a:p>
          <a:p>
            <a:pPr algn="ctr" eaLnBrk="0" hangingPunct="0">
              <a:buFontTx/>
              <a:buChar char="•"/>
            </a:pPr>
            <a:r>
              <a:rPr kumimoji="0" lang="en-AU" sz="1600" b="1"/>
              <a:t>Job analyst/expert</a:t>
            </a:r>
          </a:p>
          <a:p>
            <a:pPr algn="ctr" eaLnBrk="0" hangingPunct="0">
              <a:buFontTx/>
              <a:buChar char="•"/>
            </a:pPr>
            <a:r>
              <a:rPr kumimoji="0" lang="en-AU" sz="1600" b="1"/>
              <a:t>Records/Plans/manuals</a:t>
            </a:r>
          </a:p>
          <a:p>
            <a:pPr algn="ctr" eaLnBrk="0" hangingPunct="0">
              <a:buFontTx/>
              <a:buChar char="•"/>
            </a:pPr>
            <a:r>
              <a:rPr kumimoji="0" lang="en-AU" sz="1600" b="1"/>
              <a:t>HRIS</a:t>
            </a:r>
            <a:endParaRPr kumimoji="0" lang="en-AU" sz="1800"/>
          </a:p>
          <a:p>
            <a:pPr algn="ctr" eaLnBrk="0" hangingPunct="0">
              <a:buFontTx/>
              <a:buChar char="•"/>
            </a:pPr>
            <a:endParaRPr kumimoji="0" lang="en-AU" sz="1800"/>
          </a:p>
        </p:txBody>
      </p:sp>
      <p:sp>
        <p:nvSpPr>
          <p:cNvPr id="585731" name="AutoShape 3"/>
          <p:cNvSpPr>
            <a:spLocks noChangeArrowheads="1"/>
          </p:cNvSpPr>
          <p:nvPr/>
        </p:nvSpPr>
        <p:spPr bwMode="auto">
          <a:xfrm>
            <a:off x="3200400" y="228600"/>
            <a:ext cx="2819400" cy="2133600"/>
          </a:xfrm>
          <a:prstGeom prst="flowChartDocument">
            <a:avLst/>
          </a:prstGeom>
          <a:solidFill>
            <a:srgbClr val="F0EFE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kumimoji="0" lang="en-AU" sz="2000" b="1"/>
              <a:t>Job Analysis Objective</a:t>
            </a:r>
          </a:p>
          <a:p>
            <a:pPr algn="ctr" eaLnBrk="0" hangingPunct="0"/>
            <a:r>
              <a:rPr kumimoji="0" lang="en-AU" sz="1600" b="1"/>
              <a:t>The purpose of the job analysis</a:t>
            </a:r>
          </a:p>
          <a:p>
            <a:pPr algn="ctr" eaLnBrk="0" hangingPunct="0"/>
            <a:r>
              <a:rPr kumimoji="0" lang="en-AU" sz="1600" b="1"/>
              <a:t>is to collect information for:</a:t>
            </a:r>
          </a:p>
          <a:p>
            <a:pPr algn="ctr" eaLnBrk="0" hangingPunct="0">
              <a:buFontTx/>
              <a:buChar char="•"/>
            </a:pPr>
            <a:r>
              <a:rPr kumimoji="0" lang="en-AU" sz="1600" b="1"/>
              <a:t>Job description</a:t>
            </a:r>
          </a:p>
          <a:p>
            <a:pPr algn="ctr" eaLnBrk="0" hangingPunct="0">
              <a:buFontTx/>
              <a:buChar char="•"/>
            </a:pPr>
            <a:r>
              <a:rPr kumimoji="0" lang="en-AU" sz="1600" b="1"/>
              <a:t>Job specification</a:t>
            </a:r>
          </a:p>
          <a:p>
            <a:pPr algn="ctr" eaLnBrk="0" hangingPunct="0">
              <a:buFontTx/>
              <a:buChar char="•"/>
            </a:pPr>
            <a:r>
              <a:rPr kumimoji="0" lang="en-AU" sz="1600" b="1"/>
              <a:t>Job design</a:t>
            </a:r>
          </a:p>
          <a:p>
            <a:pPr algn="ctr" eaLnBrk="0" hangingPunct="0">
              <a:buFontTx/>
              <a:buChar char="•"/>
            </a:pPr>
            <a:r>
              <a:rPr kumimoji="0" lang="en-AU" sz="1600" b="1"/>
              <a:t>HR Planning etc.</a:t>
            </a:r>
            <a:endParaRPr kumimoji="0" lang="en-AU" sz="2000" b="1"/>
          </a:p>
        </p:txBody>
      </p:sp>
      <p:sp>
        <p:nvSpPr>
          <p:cNvPr id="585732" name="AutoShape 4"/>
          <p:cNvSpPr>
            <a:spLocks noChangeArrowheads="1"/>
          </p:cNvSpPr>
          <p:nvPr/>
        </p:nvSpPr>
        <p:spPr bwMode="auto">
          <a:xfrm>
            <a:off x="3200400" y="2667000"/>
            <a:ext cx="2819400" cy="1981200"/>
          </a:xfrm>
          <a:prstGeom prst="flowChartDocument">
            <a:avLst/>
          </a:prstGeom>
          <a:solidFill>
            <a:srgbClr val="F0EFE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kumimoji="0" lang="en-AU" sz="2000" b="1"/>
              <a:t>Types of Information</a:t>
            </a:r>
            <a:endParaRPr kumimoji="0" lang="en-AU" sz="1600" b="1"/>
          </a:p>
          <a:p>
            <a:pPr algn="ctr" eaLnBrk="0" hangingPunct="0">
              <a:buFontTx/>
              <a:buChar char="•"/>
            </a:pPr>
            <a:r>
              <a:rPr kumimoji="0" lang="en-AU" sz="1600" b="1"/>
              <a:t>What is performed?</a:t>
            </a:r>
          </a:p>
          <a:p>
            <a:pPr algn="ctr" eaLnBrk="0" hangingPunct="0">
              <a:buFontTx/>
              <a:buChar char="•"/>
            </a:pPr>
            <a:r>
              <a:rPr kumimoji="0" lang="en-AU" sz="1600" b="1"/>
              <a:t>Where is it to be performed?</a:t>
            </a:r>
          </a:p>
          <a:p>
            <a:pPr algn="ctr" eaLnBrk="0" hangingPunct="0">
              <a:buFontTx/>
              <a:buChar char="•"/>
            </a:pPr>
            <a:r>
              <a:rPr kumimoji="0" lang="en-AU" sz="1600" b="1"/>
              <a:t>How is it performed?</a:t>
            </a:r>
          </a:p>
          <a:p>
            <a:pPr algn="ctr" eaLnBrk="0" hangingPunct="0">
              <a:buFontTx/>
              <a:buChar char="•"/>
            </a:pPr>
            <a:r>
              <a:rPr kumimoji="0" lang="en-AU" sz="1600" b="1"/>
              <a:t>Why is it performed?</a:t>
            </a:r>
          </a:p>
          <a:p>
            <a:pPr algn="ctr" eaLnBrk="0" hangingPunct="0">
              <a:buFontTx/>
              <a:buChar char="•"/>
            </a:pPr>
            <a:r>
              <a:rPr kumimoji="0" lang="en-AU" sz="1600" b="1"/>
              <a:t>When is it performed?</a:t>
            </a:r>
            <a:endParaRPr kumimoji="0" lang="en-AU" sz="2000" b="1"/>
          </a:p>
        </p:txBody>
      </p:sp>
      <p:sp>
        <p:nvSpPr>
          <p:cNvPr id="585733" name="AutoShape 5"/>
          <p:cNvSpPr>
            <a:spLocks noChangeArrowheads="1"/>
          </p:cNvSpPr>
          <p:nvPr/>
        </p:nvSpPr>
        <p:spPr bwMode="auto">
          <a:xfrm>
            <a:off x="6400800" y="4267200"/>
            <a:ext cx="2362200" cy="2362200"/>
          </a:xfrm>
          <a:prstGeom prst="flowChartDocument">
            <a:avLst/>
          </a:prstGeom>
          <a:solidFill>
            <a:srgbClr val="F0EFE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endParaRPr kumimoji="0" lang="en-AU" sz="2000" b="1"/>
          </a:p>
          <a:p>
            <a:pPr algn="ctr" eaLnBrk="0" hangingPunct="0"/>
            <a:r>
              <a:rPr kumimoji="0" lang="en-AU" sz="2000" b="1"/>
              <a:t>Methods of Data </a:t>
            </a:r>
          </a:p>
          <a:p>
            <a:pPr algn="ctr" eaLnBrk="0" hangingPunct="0"/>
            <a:r>
              <a:rPr kumimoji="0" lang="en-AU" sz="2000" b="1"/>
              <a:t>Collection</a:t>
            </a:r>
          </a:p>
          <a:p>
            <a:pPr algn="ctr" eaLnBrk="0" hangingPunct="0">
              <a:buFontTx/>
              <a:buChar char="•"/>
            </a:pPr>
            <a:r>
              <a:rPr kumimoji="0" lang="en-AU" sz="1600" b="1"/>
              <a:t>observation</a:t>
            </a:r>
          </a:p>
          <a:p>
            <a:pPr algn="ctr" eaLnBrk="0" hangingPunct="0">
              <a:buFontTx/>
              <a:buChar char="•"/>
            </a:pPr>
            <a:r>
              <a:rPr kumimoji="0" lang="en-AU" sz="1600" b="1"/>
              <a:t>interviews</a:t>
            </a:r>
          </a:p>
          <a:p>
            <a:pPr algn="ctr" eaLnBrk="0" hangingPunct="0">
              <a:buFontTx/>
              <a:buChar char="•"/>
            </a:pPr>
            <a:r>
              <a:rPr kumimoji="0" lang="en-AU" sz="1600" b="1"/>
              <a:t>questionnaires</a:t>
            </a:r>
          </a:p>
          <a:p>
            <a:pPr algn="ctr" eaLnBrk="0" hangingPunct="0">
              <a:buFontTx/>
              <a:buChar char="•"/>
            </a:pPr>
            <a:r>
              <a:rPr kumimoji="0" lang="en-AU" sz="1600" b="1"/>
              <a:t>Diaries</a:t>
            </a:r>
          </a:p>
          <a:p>
            <a:pPr algn="ctr" eaLnBrk="0" hangingPunct="0">
              <a:buFontTx/>
              <a:buChar char="•"/>
            </a:pPr>
            <a:r>
              <a:rPr kumimoji="0" lang="en-AU" sz="1600" b="1"/>
              <a:t>Conferences</a:t>
            </a:r>
            <a:endParaRPr kumimoji="0" lang="en-AU" sz="1800"/>
          </a:p>
        </p:txBody>
      </p:sp>
      <p:sp>
        <p:nvSpPr>
          <p:cNvPr id="585734" name="AutoShape 6"/>
          <p:cNvSpPr>
            <a:spLocks noChangeArrowheads="1"/>
          </p:cNvSpPr>
          <p:nvPr/>
        </p:nvSpPr>
        <p:spPr bwMode="auto">
          <a:xfrm>
            <a:off x="4267200" y="1981200"/>
            <a:ext cx="685800" cy="685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AU"/>
          </a:p>
        </p:txBody>
      </p:sp>
      <p:sp>
        <p:nvSpPr>
          <p:cNvPr id="585735" name="AutoShape 7"/>
          <p:cNvSpPr>
            <a:spLocks noChangeArrowheads="1"/>
          </p:cNvSpPr>
          <p:nvPr/>
        </p:nvSpPr>
        <p:spPr bwMode="auto">
          <a:xfrm rot="2128165">
            <a:off x="1752600" y="2133600"/>
            <a:ext cx="990600" cy="2362200"/>
          </a:xfrm>
          <a:prstGeom prst="curvedRightArrow">
            <a:avLst>
              <a:gd name="adj1" fmla="val 47692"/>
              <a:gd name="adj2" fmla="val 95385"/>
              <a:gd name="adj3" fmla="val 33333"/>
            </a:avLst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AU"/>
          </a:p>
        </p:txBody>
      </p:sp>
      <p:sp>
        <p:nvSpPr>
          <p:cNvPr id="585736" name="AutoShape 8"/>
          <p:cNvSpPr>
            <a:spLocks noChangeArrowheads="1"/>
          </p:cNvSpPr>
          <p:nvPr/>
        </p:nvSpPr>
        <p:spPr bwMode="auto">
          <a:xfrm rot="-2279832">
            <a:off x="6477000" y="2057400"/>
            <a:ext cx="1066800" cy="2438400"/>
          </a:xfrm>
          <a:prstGeom prst="curvedLeftArrow">
            <a:avLst>
              <a:gd name="adj1" fmla="val 45714"/>
              <a:gd name="adj2" fmla="val 91429"/>
              <a:gd name="adj3" fmla="val 33333"/>
            </a:avLst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AU"/>
          </a:p>
        </p:txBody>
      </p:sp>
      <p:sp>
        <p:nvSpPr>
          <p:cNvPr id="585737" name="AutoShape 9"/>
          <p:cNvSpPr>
            <a:spLocks noChangeArrowheads="1"/>
          </p:cNvSpPr>
          <p:nvPr/>
        </p:nvSpPr>
        <p:spPr bwMode="auto">
          <a:xfrm>
            <a:off x="3581400" y="5791200"/>
            <a:ext cx="1828800" cy="838200"/>
          </a:xfrm>
          <a:prstGeom prst="foldedCorner">
            <a:avLst>
              <a:gd name="adj" fmla="val 12500"/>
            </a:avLst>
          </a:prstGeom>
          <a:solidFill>
            <a:srgbClr val="F0EFE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kumimoji="0" lang="en-AU" sz="1800" b="1"/>
              <a:t>Forms of Data</a:t>
            </a:r>
          </a:p>
          <a:p>
            <a:pPr algn="ctr" eaLnBrk="0" hangingPunct="0">
              <a:buFontTx/>
              <a:buChar char="•"/>
            </a:pPr>
            <a:r>
              <a:rPr kumimoji="0" lang="en-AU" sz="1600" b="1"/>
              <a:t>Qualitative</a:t>
            </a:r>
          </a:p>
          <a:p>
            <a:pPr algn="ctr" eaLnBrk="0" hangingPunct="0">
              <a:buFontTx/>
              <a:buChar char="•"/>
            </a:pPr>
            <a:r>
              <a:rPr kumimoji="0" lang="en-AU" sz="1600" b="1"/>
              <a:t>Quantitative</a:t>
            </a:r>
            <a:endParaRPr kumimoji="0" lang="en-AU"/>
          </a:p>
        </p:txBody>
      </p:sp>
      <p:sp>
        <p:nvSpPr>
          <p:cNvPr id="585738" name="Line 10"/>
          <p:cNvSpPr>
            <a:spLocks noChangeShapeType="1"/>
          </p:cNvSpPr>
          <p:nvPr/>
        </p:nvSpPr>
        <p:spPr bwMode="auto">
          <a:xfrm flipH="1">
            <a:off x="5486400" y="5791200"/>
            <a:ext cx="914400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585739" name="Line 11"/>
          <p:cNvSpPr>
            <a:spLocks noChangeShapeType="1"/>
          </p:cNvSpPr>
          <p:nvPr/>
        </p:nvSpPr>
        <p:spPr bwMode="auto">
          <a:xfrm>
            <a:off x="2667000" y="5791200"/>
            <a:ext cx="914400" cy="457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585740" name="Line 12"/>
          <p:cNvSpPr>
            <a:spLocks noChangeShapeType="1"/>
          </p:cNvSpPr>
          <p:nvPr/>
        </p:nvSpPr>
        <p:spPr bwMode="auto">
          <a:xfrm>
            <a:off x="2667000" y="51816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585741" name="Line 13"/>
          <p:cNvSpPr>
            <a:spLocks noChangeShapeType="1"/>
          </p:cNvSpPr>
          <p:nvPr/>
        </p:nvSpPr>
        <p:spPr bwMode="auto">
          <a:xfrm>
            <a:off x="4419600" y="4648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585742" name="AutoShape 14"/>
          <p:cNvSpPr>
            <a:spLocks noChangeArrowheads="1"/>
          </p:cNvSpPr>
          <p:nvPr/>
        </p:nvSpPr>
        <p:spPr bwMode="auto">
          <a:xfrm>
            <a:off x="228600" y="228600"/>
            <a:ext cx="2438400" cy="2057400"/>
          </a:xfrm>
          <a:prstGeom prst="rightArrow">
            <a:avLst>
              <a:gd name="adj1" fmla="val 50000"/>
              <a:gd name="adj2" fmla="val 2963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kumimoji="0" lang="en-AU">
                <a:solidFill>
                  <a:schemeClr val="bg1"/>
                </a:solidFill>
              </a:rPr>
              <a:t>Job analysis &amp;</a:t>
            </a:r>
          </a:p>
          <a:p>
            <a:pPr algn="ctr" eaLnBrk="0" hangingPunct="0"/>
            <a:r>
              <a:rPr kumimoji="0" lang="en-AU">
                <a:solidFill>
                  <a:schemeClr val="bg1"/>
                </a:solidFill>
              </a:rPr>
              <a:t>Job design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Recruitment &amp; Selection - John Mc Donald</a:t>
            </a:r>
          </a:p>
        </p:txBody>
      </p:sp>
      <p:sp>
        <p:nvSpPr>
          <p:cNvPr id="587778" name="AutoShape 1026"/>
          <p:cNvSpPr>
            <a:spLocks noChangeArrowheads="1"/>
          </p:cNvSpPr>
          <p:nvPr/>
        </p:nvSpPr>
        <p:spPr bwMode="auto">
          <a:xfrm>
            <a:off x="3352800" y="381000"/>
            <a:ext cx="2133600" cy="762000"/>
          </a:xfrm>
          <a:prstGeom prst="foldedCorner">
            <a:avLst>
              <a:gd name="adj" fmla="val 12500"/>
            </a:avLst>
          </a:prstGeom>
          <a:solidFill>
            <a:srgbClr val="F0EFE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kumimoji="0" lang="en-AU" b="1">
                <a:effectLst>
                  <a:outerShdw blurRad="38100" dist="38100" dir="2700000" algn="tl">
                    <a:srgbClr val="FFFFFF"/>
                  </a:outerShdw>
                </a:effectLst>
              </a:rPr>
              <a:t>Job Analysis</a:t>
            </a:r>
            <a:endParaRPr kumimoji="0" lang="en-AU"/>
          </a:p>
        </p:txBody>
      </p:sp>
      <p:sp>
        <p:nvSpPr>
          <p:cNvPr id="587779" name="AutoShape 1027"/>
          <p:cNvSpPr>
            <a:spLocks noChangeArrowheads="1"/>
          </p:cNvSpPr>
          <p:nvPr/>
        </p:nvSpPr>
        <p:spPr bwMode="auto">
          <a:xfrm>
            <a:off x="5562600" y="381000"/>
            <a:ext cx="3276600" cy="685800"/>
          </a:xfrm>
          <a:prstGeom prst="leftArrow">
            <a:avLst>
              <a:gd name="adj1" fmla="val 50000"/>
              <a:gd name="adj2" fmla="val 119444"/>
            </a:avLst>
          </a:prstGeom>
          <a:solidFill>
            <a:srgbClr val="F0EFE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kumimoji="0" lang="en-AU" sz="1800"/>
              <a:t>Information gathering process</a:t>
            </a:r>
          </a:p>
        </p:txBody>
      </p:sp>
      <p:sp>
        <p:nvSpPr>
          <p:cNvPr id="587780" name="AutoShape 1028"/>
          <p:cNvSpPr>
            <a:spLocks noChangeArrowheads="1"/>
          </p:cNvSpPr>
          <p:nvPr/>
        </p:nvSpPr>
        <p:spPr bwMode="auto">
          <a:xfrm>
            <a:off x="5715000" y="1676400"/>
            <a:ext cx="2743200" cy="2895600"/>
          </a:xfrm>
          <a:prstGeom prst="flowChartMultidocument">
            <a:avLst/>
          </a:prstGeom>
          <a:solidFill>
            <a:srgbClr val="F0EFE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endParaRPr kumimoji="0" lang="en-AU"/>
          </a:p>
          <a:p>
            <a:pPr algn="ctr" eaLnBrk="0" hangingPunct="0"/>
            <a:r>
              <a:rPr kumimoji="0" lang="en-AU" b="1">
                <a:effectLst>
                  <a:outerShdw blurRad="38100" dist="38100" dir="2700000" algn="tl">
                    <a:srgbClr val="FFFFFF"/>
                  </a:outerShdw>
                </a:effectLst>
              </a:rPr>
              <a:t>Job Specification</a:t>
            </a:r>
            <a:endParaRPr kumimoji="0" lang="en-AU"/>
          </a:p>
          <a:p>
            <a:pPr algn="ctr" eaLnBrk="0" hangingPunct="0">
              <a:buFontTx/>
              <a:buChar char="•"/>
            </a:pPr>
            <a:r>
              <a:rPr kumimoji="0" lang="en-AU" sz="1800"/>
              <a:t>qualifications</a:t>
            </a:r>
          </a:p>
          <a:p>
            <a:pPr algn="ctr" eaLnBrk="0" hangingPunct="0">
              <a:buFontTx/>
              <a:buChar char="•"/>
            </a:pPr>
            <a:r>
              <a:rPr kumimoji="0" lang="en-AU" sz="1800"/>
              <a:t>experience</a:t>
            </a:r>
          </a:p>
          <a:p>
            <a:pPr algn="ctr" eaLnBrk="0" hangingPunct="0">
              <a:buFontTx/>
              <a:buChar char="•"/>
            </a:pPr>
            <a:r>
              <a:rPr kumimoji="0" lang="en-AU" sz="1800"/>
              <a:t>skills</a:t>
            </a:r>
          </a:p>
          <a:p>
            <a:pPr algn="ctr" eaLnBrk="0" hangingPunct="0">
              <a:buFontTx/>
              <a:buChar char="•"/>
            </a:pPr>
            <a:r>
              <a:rPr kumimoji="0" lang="en-AU" sz="1800"/>
              <a:t>knowledge</a:t>
            </a:r>
          </a:p>
          <a:p>
            <a:pPr algn="ctr" eaLnBrk="0" hangingPunct="0">
              <a:buFontTx/>
              <a:buChar char="•"/>
            </a:pPr>
            <a:r>
              <a:rPr kumimoji="0" lang="en-AU" sz="1800"/>
              <a:t>abilities</a:t>
            </a:r>
          </a:p>
          <a:p>
            <a:pPr algn="ctr" eaLnBrk="0" hangingPunct="0">
              <a:buFontTx/>
              <a:buChar char="•"/>
            </a:pPr>
            <a:r>
              <a:rPr kumimoji="0" lang="en-AU" sz="1800"/>
              <a:t>personality</a:t>
            </a:r>
          </a:p>
          <a:p>
            <a:pPr algn="ctr" eaLnBrk="0" hangingPunct="0">
              <a:buFontTx/>
              <a:buChar char="•"/>
            </a:pPr>
            <a:endParaRPr kumimoji="0" lang="en-AU"/>
          </a:p>
        </p:txBody>
      </p:sp>
      <p:sp>
        <p:nvSpPr>
          <p:cNvPr id="587781" name="AutoShape 1029"/>
          <p:cNvSpPr>
            <a:spLocks noChangeArrowheads="1"/>
          </p:cNvSpPr>
          <p:nvPr/>
        </p:nvSpPr>
        <p:spPr bwMode="auto">
          <a:xfrm>
            <a:off x="304800" y="1676400"/>
            <a:ext cx="2743200" cy="2895600"/>
          </a:xfrm>
          <a:prstGeom prst="flowChartMultidocument">
            <a:avLst/>
          </a:prstGeom>
          <a:solidFill>
            <a:srgbClr val="F0EFE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kumimoji="0" lang="en-AU" b="1">
                <a:effectLst>
                  <a:outerShdw blurRad="38100" dist="38100" dir="2700000" algn="tl">
                    <a:srgbClr val="FFFFFF"/>
                  </a:outerShdw>
                </a:effectLst>
              </a:rPr>
              <a:t>Job Description</a:t>
            </a:r>
            <a:endParaRPr kumimoji="0" lang="en-AU"/>
          </a:p>
          <a:p>
            <a:pPr algn="ctr" eaLnBrk="0" hangingPunct="0">
              <a:buFontTx/>
              <a:buChar char="•"/>
            </a:pPr>
            <a:r>
              <a:rPr kumimoji="0" lang="en-AU" sz="1800"/>
              <a:t>job title</a:t>
            </a:r>
          </a:p>
          <a:p>
            <a:pPr algn="ctr" eaLnBrk="0" hangingPunct="0">
              <a:buFontTx/>
              <a:buChar char="•"/>
            </a:pPr>
            <a:r>
              <a:rPr kumimoji="0" lang="en-AU" sz="1800"/>
              <a:t>duties </a:t>
            </a:r>
          </a:p>
          <a:p>
            <a:pPr algn="ctr" eaLnBrk="0" hangingPunct="0">
              <a:buFontTx/>
              <a:buChar char="•"/>
            </a:pPr>
            <a:r>
              <a:rPr kumimoji="0" lang="en-AU" sz="1800"/>
              <a:t> responsibilities</a:t>
            </a:r>
          </a:p>
          <a:p>
            <a:pPr algn="ctr" eaLnBrk="0" hangingPunct="0">
              <a:buFontTx/>
              <a:buChar char="•"/>
            </a:pPr>
            <a:r>
              <a:rPr kumimoji="0" lang="en-AU" sz="1800"/>
              <a:t>relationships</a:t>
            </a:r>
          </a:p>
          <a:p>
            <a:pPr algn="ctr" eaLnBrk="0" hangingPunct="0">
              <a:buFontTx/>
              <a:buChar char="•"/>
            </a:pPr>
            <a:r>
              <a:rPr kumimoji="0" lang="en-AU" sz="1800"/>
              <a:t>working conditions</a:t>
            </a:r>
          </a:p>
          <a:p>
            <a:pPr algn="ctr" eaLnBrk="0" hangingPunct="0">
              <a:buFontTx/>
              <a:buChar char="•"/>
            </a:pPr>
            <a:r>
              <a:rPr kumimoji="0" lang="en-AU" sz="1800"/>
              <a:t>benefits</a:t>
            </a:r>
            <a:endParaRPr kumimoji="0" lang="en-AU"/>
          </a:p>
        </p:txBody>
      </p:sp>
      <p:sp>
        <p:nvSpPr>
          <p:cNvPr id="587782" name="AutoShape 1030"/>
          <p:cNvSpPr>
            <a:spLocks noChangeArrowheads="1"/>
          </p:cNvSpPr>
          <p:nvPr/>
        </p:nvSpPr>
        <p:spPr bwMode="auto">
          <a:xfrm>
            <a:off x="2590800" y="4724400"/>
            <a:ext cx="3276600" cy="533400"/>
          </a:xfrm>
          <a:prstGeom prst="foldedCorner">
            <a:avLst>
              <a:gd name="adj" fmla="val 12500"/>
            </a:avLst>
          </a:prstGeom>
          <a:solidFill>
            <a:srgbClr val="F0EFE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kumimoji="0" lang="en-A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Human Resource Planning</a:t>
            </a:r>
            <a:endParaRPr kumimoji="0" lang="en-AU" sz="1800"/>
          </a:p>
        </p:txBody>
      </p:sp>
      <p:sp>
        <p:nvSpPr>
          <p:cNvPr id="587783" name="AutoShape 1031"/>
          <p:cNvSpPr>
            <a:spLocks noChangeArrowheads="1"/>
          </p:cNvSpPr>
          <p:nvPr/>
        </p:nvSpPr>
        <p:spPr bwMode="auto">
          <a:xfrm>
            <a:off x="3124200" y="5410200"/>
            <a:ext cx="3276600" cy="533400"/>
          </a:xfrm>
          <a:prstGeom prst="foldedCorner">
            <a:avLst>
              <a:gd name="adj" fmla="val 12500"/>
            </a:avLst>
          </a:prstGeom>
          <a:solidFill>
            <a:srgbClr val="F0EFE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kumimoji="0" lang="en-A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Recruitment</a:t>
            </a:r>
            <a:endParaRPr kumimoji="0" lang="en-AU" sz="1800"/>
          </a:p>
        </p:txBody>
      </p:sp>
      <p:sp>
        <p:nvSpPr>
          <p:cNvPr id="587784" name="AutoShape 1032"/>
          <p:cNvSpPr>
            <a:spLocks noChangeArrowheads="1"/>
          </p:cNvSpPr>
          <p:nvPr/>
        </p:nvSpPr>
        <p:spPr bwMode="auto">
          <a:xfrm>
            <a:off x="3733800" y="6096000"/>
            <a:ext cx="3276600" cy="533400"/>
          </a:xfrm>
          <a:prstGeom prst="foldedCorner">
            <a:avLst>
              <a:gd name="adj" fmla="val 12500"/>
            </a:avLst>
          </a:prstGeom>
          <a:solidFill>
            <a:srgbClr val="F0EFE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kumimoji="0" lang="en-A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Selection</a:t>
            </a:r>
          </a:p>
        </p:txBody>
      </p:sp>
      <p:sp>
        <p:nvSpPr>
          <p:cNvPr id="587785" name="AutoShape 1033"/>
          <p:cNvSpPr>
            <a:spLocks noChangeArrowheads="1"/>
          </p:cNvSpPr>
          <p:nvPr/>
        </p:nvSpPr>
        <p:spPr bwMode="auto">
          <a:xfrm>
            <a:off x="5943600" y="4876800"/>
            <a:ext cx="914400" cy="914400"/>
          </a:xfrm>
          <a:prstGeom prst="curvedLeftArrow">
            <a:avLst>
              <a:gd name="adj1" fmla="val 20000"/>
              <a:gd name="adj2" fmla="val 40000"/>
              <a:gd name="adj3" fmla="val 33333"/>
            </a:avLst>
          </a:prstGeom>
          <a:solidFill>
            <a:srgbClr val="F0EFE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AU"/>
          </a:p>
        </p:txBody>
      </p:sp>
      <p:sp>
        <p:nvSpPr>
          <p:cNvPr id="587786" name="AutoShape 1034"/>
          <p:cNvSpPr>
            <a:spLocks noChangeArrowheads="1"/>
          </p:cNvSpPr>
          <p:nvPr/>
        </p:nvSpPr>
        <p:spPr bwMode="auto">
          <a:xfrm>
            <a:off x="6477000" y="5715000"/>
            <a:ext cx="914400" cy="838200"/>
          </a:xfrm>
          <a:prstGeom prst="curvedLeftArrow">
            <a:avLst>
              <a:gd name="adj1" fmla="val 20000"/>
              <a:gd name="adj2" fmla="val 40000"/>
              <a:gd name="adj3" fmla="val 36364"/>
            </a:avLst>
          </a:prstGeom>
          <a:solidFill>
            <a:srgbClr val="F0EFE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AU"/>
          </a:p>
        </p:txBody>
      </p:sp>
      <p:sp>
        <p:nvSpPr>
          <p:cNvPr id="587787" name="Line 1035"/>
          <p:cNvSpPr>
            <a:spLocks noChangeShapeType="1"/>
          </p:cNvSpPr>
          <p:nvPr/>
        </p:nvSpPr>
        <p:spPr bwMode="auto">
          <a:xfrm>
            <a:off x="4495800" y="1219200"/>
            <a:ext cx="0" cy="3505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587788" name="Line 1036"/>
          <p:cNvSpPr>
            <a:spLocks noChangeShapeType="1"/>
          </p:cNvSpPr>
          <p:nvPr/>
        </p:nvSpPr>
        <p:spPr bwMode="auto">
          <a:xfrm>
            <a:off x="4343400" y="2895600"/>
            <a:ext cx="1371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587789" name="Line 1037"/>
          <p:cNvSpPr>
            <a:spLocks noChangeShapeType="1"/>
          </p:cNvSpPr>
          <p:nvPr/>
        </p:nvSpPr>
        <p:spPr bwMode="auto">
          <a:xfrm flipH="1">
            <a:off x="3124200" y="2895600"/>
            <a:ext cx="12192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587790" name="AutoShape 1038"/>
          <p:cNvSpPr>
            <a:spLocks noChangeArrowheads="1"/>
          </p:cNvSpPr>
          <p:nvPr/>
        </p:nvSpPr>
        <p:spPr bwMode="auto">
          <a:xfrm>
            <a:off x="533400" y="4724400"/>
            <a:ext cx="1981200" cy="609600"/>
          </a:xfrm>
          <a:prstGeom prst="rightArrow">
            <a:avLst>
              <a:gd name="adj1" fmla="val 50000"/>
              <a:gd name="adj2" fmla="val 81250"/>
            </a:avLst>
          </a:prstGeom>
          <a:solidFill>
            <a:srgbClr val="F0EFE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kumimoji="0" lang="en-AU" sz="1800"/>
              <a:t># of specific jobs</a:t>
            </a:r>
          </a:p>
        </p:txBody>
      </p:sp>
      <p:sp>
        <p:nvSpPr>
          <p:cNvPr id="587791" name="AutoShape 1039"/>
          <p:cNvSpPr>
            <a:spLocks noChangeArrowheads="1"/>
          </p:cNvSpPr>
          <p:nvPr/>
        </p:nvSpPr>
        <p:spPr bwMode="auto">
          <a:xfrm>
            <a:off x="1066800" y="5410200"/>
            <a:ext cx="1981200" cy="609600"/>
          </a:xfrm>
          <a:prstGeom prst="rightArrow">
            <a:avLst>
              <a:gd name="adj1" fmla="val 50000"/>
              <a:gd name="adj2" fmla="val 81250"/>
            </a:avLst>
          </a:prstGeom>
          <a:solidFill>
            <a:srgbClr val="F0EFE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kumimoji="0" lang="en-AU" sz="1800"/>
              <a:t>Identify &amp; attract</a:t>
            </a:r>
          </a:p>
        </p:txBody>
      </p:sp>
      <p:sp>
        <p:nvSpPr>
          <p:cNvPr id="587792" name="AutoShape 1040"/>
          <p:cNvSpPr>
            <a:spLocks noChangeArrowheads="1"/>
          </p:cNvSpPr>
          <p:nvPr/>
        </p:nvSpPr>
        <p:spPr bwMode="auto">
          <a:xfrm>
            <a:off x="1066800" y="6019800"/>
            <a:ext cx="2590800" cy="609600"/>
          </a:xfrm>
          <a:prstGeom prst="rightArrow">
            <a:avLst>
              <a:gd name="adj1" fmla="val 50000"/>
              <a:gd name="adj2" fmla="val 106250"/>
            </a:avLst>
          </a:prstGeom>
          <a:solidFill>
            <a:srgbClr val="F0EFE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kumimoji="0" lang="en-AU" sz="1800"/>
              <a:t>Choose against criteria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543800" cy="1143000"/>
          </a:xfrm>
        </p:spPr>
        <p:txBody>
          <a:bodyPr/>
          <a:lstStyle/>
          <a:p>
            <a:r>
              <a:rPr lang="en-US" sz="6600" b="1">
                <a:effectLst>
                  <a:outerShdw blurRad="38100" dist="38100" dir="2700000" algn="tl">
                    <a:srgbClr val="000000"/>
                  </a:outerShdw>
                </a:effectLst>
              </a:rPr>
              <a:t>JOB ANALYSIS</a:t>
            </a:r>
            <a:endParaRPr lang="en-AU" sz="66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4467" name="Rectangle 3"/>
          <p:cNvSpPr>
            <a:spLocks noGrp="1" noChangeArrowheads="1"/>
          </p:cNvSpPr>
          <p:nvPr>
            <p:ph idx="1"/>
          </p:nvPr>
        </p:nvSpPr>
        <p:spPr>
          <a:xfrm>
            <a:off x="1071570" y="1428736"/>
            <a:ext cx="7572396" cy="450059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dirty="0"/>
              <a:t>The purpose of job analysis:-</a:t>
            </a:r>
          </a:p>
          <a:p>
            <a:pPr>
              <a:lnSpc>
                <a:spcPct val="90000"/>
              </a:lnSpc>
            </a:pPr>
            <a:r>
              <a:rPr lang="en-US" sz="2800" b="1" dirty="0"/>
              <a:t>Job description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Define the duties and responsibilities of the job and </a:t>
            </a:r>
            <a:r>
              <a:rPr lang="en-US" sz="2400" dirty="0" smtClean="0"/>
              <a:t>                         where </a:t>
            </a:r>
            <a:r>
              <a:rPr lang="en-US" sz="2400" dirty="0"/>
              <a:t>the job fits into the </a:t>
            </a:r>
            <a:r>
              <a:rPr lang="en-US" sz="2400" dirty="0" err="1"/>
              <a:t>organisation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800" b="1" dirty="0"/>
              <a:t>Person specifications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Document what is expected of the person in the job</a:t>
            </a:r>
          </a:p>
          <a:p>
            <a:pPr>
              <a:lnSpc>
                <a:spcPct val="90000"/>
              </a:lnSpc>
            </a:pPr>
            <a:r>
              <a:rPr lang="en-US" sz="2800" b="1" dirty="0"/>
              <a:t>Recruitment selection</a:t>
            </a:r>
          </a:p>
          <a:p>
            <a:pPr>
              <a:lnSpc>
                <a:spcPct val="90000"/>
              </a:lnSpc>
            </a:pPr>
            <a:r>
              <a:rPr lang="en-US" sz="2800" b="1" dirty="0"/>
              <a:t>Determine the relative worth of jobs and maintain pay equity</a:t>
            </a:r>
          </a:p>
          <a:p>
            <a:pPr>
              <a:lnSpc>
                <a:spcPct val="90000"/>
              </a:lnSpc>
            </a:pPr>
            <a:r>
              <a:rPr lang="en-US" sz="2800" b="1" dirty="0"/>
              <a:t>Justification for the existence of the job</a:t>
            </a:r>
          </a:p>
          <a:p>
            <a:pPr>
              <a:lnSpc>
                <a:spcPct val="90000"/>
              </a:lnSpc>
            </a:pPr>
            <a:r>
              <a:rPr lang="en-US" sz="2800" b="1" dirty="0"/>
              <a:t>Basis for performance appraisal</a:t>
            </a:r>
          </a:p>
          <a:p>
            <a:pPr>
              <a:lnSpc>
                <a:spcPct val="90000"/>
              </a:lnSpc>
            </a:pPr>
            <a:r>
              <a:rPr lang="en-US" sz="2800" b="1" dirty="0"/>
              <a:t>Helps to identify training needs</a:t>
            </a:r>
            <a:endParaRPr lang="en-AU" sz="28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Recruitment &amp; Selection - John Mc Donald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4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4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4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4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4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74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4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74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4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4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74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74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4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74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74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74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44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44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744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744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467" grpId="0" build="p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</TotalTime>
  <Words>863</Words>
  <Application>Microsoft Office PowerPoint</Application>
  <PresentationFormat>On-screen Show (4:3)</PresentationFormat>
  <Paragraphs>238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Recruit, Select and Induct</vt:lpstr>
      <vt:lpstr>Human Resource Management What does it involve?</vt:lpstr>
      <vt:lpstr>Recruit, Select and Induct</vt:lpstr>
      <vt:lpstr>Human Resource Planning involves ...</vt:lpstr>
      <vt:lpstr>Recruitment and Selection</vt:lpstr>
      <vt:lpstr>Human resource planning</vt:lpstr>
      <vt:lpstr>Slide 7</vt:lpstr>
      <vt:lpstr>Slide 8</vt:lpstr>
      <vt:lpstr>JOB ANALYSIS</vt:lpstr>
      <vt:lpstr>Job Analysis</vt:lpstr>
      <vt:lpstr>Information gathered by JOB ANALYSIS</vt:lpstr>
      <vt:lpstr>Methods of gathering job information</vt:lpstr>
      <vt:lpstr>Checklist for Managerial  Job Analysis</vt:lpstr>
      <vt:lpstr>Checklist for managerial job analysis continued …</vt:lpstr>
      <vt:lpstr>The Hay Plan</vt:lpstr>
      <vt:lpstr>Position Analysis  Questionnaire</vt:lpstr>
      <vt:lpstr>Cullen Egan Dell (CED)  Job Evaluation System</vt:lpstr>
      <vt:lpstr>Physical Abilities Analysis</vt:lpstr>
      <vt:lpstr>Critical information in a  job description</vt:lpstr>
      <vt:lpstr>Summary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Recruitment and Selection</dc:title>
  <dc:creator>John McDonald</dc:creator>
  <cp:lastModifiedBy>John</cp:lastModifiedBy>
  <cp:revision>26</cp:revision>
  <cp:lastPrinted>1601-01-01T00:00:00Z</cp:lastPrinted>
  <dcterms:created xsi:type="dcterms:W3CDTF">2000-07-16T06:24:46Z</dcterms:created>
  <dcterms:modified xsi:type="dcterms:W3CDTF">2010-07-24T23:39:31Z</dcterms:modified>
</cp:coreProperties>
</file>